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 id="2147483708" r:id="rId5"/>
    <p:sldMasterId id="2147483696" r:id="rId6"/>
  </p:sldMasterIdLst>
  <p:notesMasterIdLst>
    <p:notesMasterId r:id="rId93"/>
  </p:notesMasterIdLst>
  <p:handoutMasterIdLst>
    <p:handoutMasterId r:id="rId94"/>
  </p:handoutMasterIdLst>
  <p:sldIdLst>
    <p:sldId id="256" r:id="rId7"/>
    <p:sldId id="426" r:id="rId8"/>
    <p:sldId id="536" r:id="rId9"/>
    <p:sldId id="537" r:id="rId10"/>
    <p:sldId id="539" r:id="rId11"/>
    <p:sldId id="540" r:id="rId12"/>
    <p:sldId id="541" r:id="rId13"/>
    <p:sldId id="542" r:id="rId14"/>
    <p:sldId id="543" r:id="rId15"/>
    <p:sldId id="544" r:id="rId16"/>
    <p:sldId id="545" r:id="rId17"/>
    <p:sldId id="546" r:id="rId18"/>
    <p:sldId id="547" r:id="rId19"/>
    <p:sldId id="548" r:id="rId20"/>
    <p:sldId id="549" r:id="rId21"/>
    <p:sldId id="550" r:id="rId22"/>
    <p:sldId id="551" r:id="rId23"/>
    <p:sldId id="553" r:id="rId24"/>
    <p:sldId id="554" r:id="rId25"/>
    <p:sldId id="555" r:id="rId26"/>
    <p:sldId id="556" r:id="rId27"/>
    <p:sldId id="605" r:id="rId28"/>
    <p:sldId id="607" r:id="rId29"/>
    <p:sldId id="608" r:id="rId30"/>
    <p:sldId id="606" r:id="rId31"/>
    <p:sldId id="609" r:id="rId32"/>
    <p:sldId id="610" r:id="rId33"/>
    <p:sldId id="619" r:id="rId34"/>
    <p:sldId id="620" r:id="rId35"/>
    <p:sldId id="621" r:id="rId36"/>
    <p:sldId id="622" r:id="rId37"/>
    <p:sldId id="623" r:id="rId38"/>
    <p:sldId id="557" r:id="rId39"/>
    <p:sldId id="611" r:id="rId40"/>
    <p:sldId id="612" r:id="rId41"/>
    <p:sldId id="558" r:id="rId42"/>
    <p:sldId id="613" r:id="rId43"/>
    <p:sldId id="614" r:id="rId44"/>
    <p:sldId id="615"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71" r:id="rId58"/>
    <p:sldId id="572" r:id="rId59"/>
    <p:sldId id="573" r:id="rId60"/>
    <p:sldId id="574" r:id="rId61"/>
    <p:sldId id="575" r:id="rId62"/>
    <p:sldId id="576" r:id="rId63"/>
    <p:sldId id="577" r:id="rId64"/>
    <p:sldId id="578" r:id="rId65"/>
    <p:sldId id="579" r:id="rId66"/>
    <p:sldId id="580" r:id="rId67"/>
    <p:sldId id="581" r:id="rId68"/>
    <p:sldId id="582" r:id="rId69"/>
    <p:sldId id="583" r:id="rId70"/>
    <p:sldId id="584" r:id="rId71"/>
    <p:sldId id="585" r:id="rId72"/>
    <p:sldId id="586" r:id="rId73"/>
    <p:sldId id="587" r:id="rId74"/>
    <p:sldId id="588" r:id="rId75"/>
    <p:sldId id="589" r:id="rId76"/>
    <p:sldId id="590" r:id="rId77"/>
    <p:sldId id="591" r:id="rId78"/>
    <p:sldId id="592" r:id="rId79"/>
    <p:sldId id="593" r:id="rId80"/>
    <p:sldId id="594" r:id="rId81"/>
    <p:sldId id="595" r:id="rId82"/>
    <p:sldId id="596" r:id="rId83"/>
    <p:sldId id="597" r:id="rId84"/>
    <p:sldId id="598" r:id="rId85"/>
    <p:sldId id="599" r:id="rId86"/>
    <p:sldId id="600" r:id="rId87"/>
    <p:sldId id="601" r:id="rId88"/>
    <p:sldId id="602" r:id="rId89"/>
    <p:sldId id="603" r:id="rId90"/>
    <p:sldId id="604" r:id="rId91"/>
    <p:sldId id="300"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D0232E-E76D-9B1B-CCBC-0A97D252C144}" v="3" dt="2023-02-15T04:00:09.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4641" autoAdjust="0"/>
  </p:normalViewPr>
  <p:slideViewPr>
    <p:cSldViewPr>
      <p:cViewPr varScale="1">
        <p:scale>
          <a:sx n="73" d="100"/>
          <a:sy n="73" d="100"/>
        </p:scale>
        <p:origin x="111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handoutMaster" Target="handoutMasters/handout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pPr/>
              <a:t>2/21/2023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pPr/>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pPr/>
              <a:t>2/21/2023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pPr/>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pPr/>
              <a:t>1</a:t>
            </a:fld>
            <a:endParaRPr lang="en-US"/>
          </a:p>
        </p:txBody>
      </p:sp>
    </p:spTree>
    <p:extLst>
      <p:ext uri="{BB962C8B-B14F-4D97-AF65-F5344CB8AC3E}">
        <p14:creationId xmlns:p14="http://schemas.microsoft.com/office/powerpoint/2010/main" val="218798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20</a:t>
            </a:fld>
            <a:endParaRPr lang="en-US"/>
          </a:p>
        </p:txBody>
      </p:sp>
    </p:spTree>
    <p:extLst>
      <p:ext uri="{BB962C8B-B14F-4D97-AF65-F5344CB8AC3E}">
        <p14:creationId xmlns:p14="http://schemas.microsoft.com/office/powerpoint/2010/main" val="185249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A0FFF6D-C035-4866-AC5E-582F7EAF031F}" type="slidenum">
              <a:rPr lang="en-US" altLang="en-US">
                <a:latin typeface="Arial" panose="020B0604020202020204" pitchFamily="34" charset="0"/>
              </a:rPr>
              <a:pPr algn="r" eaLnBrk="1" hangingPunct="1">
                <a:spcBef>
                  <a:spcPct val="0"/>
                </a:spcBef>
              </a:pPr>
              <a:t>63</a:t>
            </a:fld>
            <a:endParaRPr lang="en-US" altLang="en-US">
              <a:latin typeface="Arial" panose="020B0604020202020204" pitchFamily="34" charset="0"/>
            </a:endParaRPr>
          </a:p>
        </p:txBody>
      </p:sp>
      <p:sp>
        <p:nvSpPr>
          <p:cNvPr id="12390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390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2254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0DA942-6CAB-4A37-96D2-46A7C4EF2A48}" type="slidenum">
              <a:rPr lang="en-US" altLang="en-US">
                <a:latin typeface="Arial" panose="020B0604020202020204" pitchFamily="34" charset="0"/>
              </a:rPr>
              <a:pPr>
                <a:spcBef>
                  <a:spcPct val="0"/>
                </a:spcBef>
              </a:pPr>
              <a:t>66</a:t>
            </a:fld>
            <a:endParaRPr lang="en-US" altLang="en-US">
              <a:latin typeface="Arial" panose="020B0604020202020204" pitchFamily="34" charset="0"/>
            </a:endParaRPr>
          </a:p>
        </p:txBody>
      </p:sp>
    </p:spTree>
    <p:extLst>
      <p:ext uri="{BB962C8B-B14F-4D97-AF65-F5344CB8AC3E}">
        <p14:creationId xmlns:p14="http://schemas.microsoft.com/office/powerpoint/2010/main" val="2836749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AAAC5A33-9226-4376-B906-4B0C7752F3F3}" type="datetime1">
              <a:rPr lang="en-US" smtClean="0"/>
              <a:pPr/>
              <a:t>2/21/2023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95CB118-406F-4C5F-971C-D01C2075A44F}" type="datetime1">
              <a:rPr lang="en-US" smtClean="0"/>
              <a:pPr/>
              <a:t>2/21/2023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891AAB5-29E3-454A-8B27-82FAF9AA8D2C}" type="datetime1">
              <a:rPr lang="en-US" smtClean="0"/>
              <a:pPr/>
              <a:t>2/21/2023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176743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FB4AA9-1E79-4606-A4C0-240EC114678E}"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B4AA9-1E79-4606-A4C0-240EC114678E}"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B4AA9-1E79-4606-A4C0-240EC114678E}"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FB4AA9-1E79-4606-A4C0-240EC114678E}"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FB4AA9-1E79-4606-A4C0-240EC114678E}" type="datetimeFigureOut">
              <a:rPr lang="en-US" smtClean="0"/>
              <a:pPr/>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FB4AA9-1E79-4606-A4C0-240EC114678E}" type="datetimeFigureOut">
              <a:rPr lang="en-US" smtClean="0"/>
              <a:pPr/>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B4AA9-1E79-4606-A4C0-240EC114678E}" type="datetimeFigureOut">
              <a:rPr lang="en-US" smtClean="0"/>
              <a:pPr/>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latin typeface="Calibri" pitchFamily="34" charset="0"/>
                <a:ea typeface="Calibri" pitchFamily="34" charset="0"/>
                <a:cs typeface="Calibri"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2pPr>
              <a:defRPr sz="2400">
                <a:solidFill>
                  <a:srgbClr val="00B050"/>
                </a:solidFill>
                <a:latin typeface="Calibri" pitchFamily="34" charset="0"/>
                <a:ea typeface="Calibri" pitchFamily="34" charset="0"/>
                <a:cs typeface="Calibri" pitchFamily="34" charset="0"/>
              </a:defRPr>
            </a:lvl2pPr>
            <a:lvl3pPr>
              <a:defRPr>
                <a:solidFill>
                  <a:srgbClr val="0070C0"/>
                </a:solidFill>
                <a:latin typeface="Calibri" pitchFamily="34" charset="0"/>
                <a:ea typeface="Calibri" pitchFamily="34" charset="0"/>
                <a:cs typeface="Calibri"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724AADF8-674F-4E37-AEDC-92DD750D1173}" type="datetime1">
              <a:rPr lang="en-US" smtClean="0"/>
              <a:pPr/>
              <a:t>2/21/2023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B4AA9-1E79-4606-A4C0-240EC114678E}"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B4AA9-1E79-4606-A4C0-240EC114678E}"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B4AA9-1E79-4606-A4C0-240EC114678E}"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B4AA9-1E79-4606-A4C0-240EC114678E}"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6F270E-B805-4DA1-9C5D-829F2A953EF6}"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70E-B805-4DA1-9C5D-829F2A953EF6}"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F270E-B805-4DA1-9C5D-829F2A953EF6}"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6F270E-B805-4DA1-9C5D-829F2A953EF6}"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6F270E-B805-4DA1-9C5D-829F2A953EF6}" type="datetimeFigureOut">
              <a:rPr lang="en-US" smtClean="0"/>
              <a:pPr/>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6F270E-B805-4DA1-9C5D-829F2A953EF6}" type="datetimeFigureOut">
              <a:rPr lang="en-US" smtClean="0"/>
              <a:pPr/>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0B81AED-7B70-496A-A12E-823AEFD5C0BB}" type="datetime1">
              <a:rPr lang="en-US" smtClean="0"/>
              <a:pPr/>
              <a:t>2/21/2023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6F270E-B805-4DA1-9C5D-829F2A953EF6}" type="datetimeFigureOut">
              <a:rPr lang="en-US" smtClean="0"/>
              <a:pPr/>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F270E-B805-4DA1-9C5D-829F2A953EF6}"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F270E-B805-4DA1-9C5D-829F2A953EF6}"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70E-B805-4DA1-9C5D-829F2A953EF6}"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70E-B805-4DA1-9C5D-829F2A953EF6}"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827E8D6D-3A91-4BD0-9248-7F8660A8F09B}" type="datetime1">
              <a:rPr lang="en-US" smtClean="0"/>
              <a:pPr/>
              <a:t>2/21/2023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5BBFFE7-CAC9-497A-AAF7-C2922785C649}" type="datetime1">
              <a:rPr lang="en-US" smtClean="0"/>
              <a:pPr/>
              <a:t>2/21/2023</a:t>
            </a:fld>
            <a:endParaRPr lang="en-US"/>
          </a:p>
        </p:txBody>
      </p:sp>
      <p:sp>
        <p:nvSpPr>
          <p:cNvPr id="8" name="Footer Placeholder 4"/>
          <p:cNvSpPr>
            <a:spLocks noGrp="1"/>
          </p:cNvSpPr>
          <p:nvPr>
            <p:ph type="ftr" sz="quarter" idx="11"/>
          </p:nvPr>
        </p:nvSpPr>
        <p:spPr/>
        <p:txBody>
          <a:bodyPr/>
          <a:lstStyle>
            <a:lvl1pPr>
              <a:defRPr/>
            </a:lvl1pPr>
          </a:lstStyle>
          <a:p>
            <a:r>
              <a:rPr lang="en-US"/>
              <a:t>CSE-367 Data Visualization</a:t>
            </a:r>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D1E3908D-C920-449F-B38A-64963E2B48E8}" type="datetime1">
              <a:rPr lang="en-US" smtClean="0"/>
              <a:pPr/>
              <a:t>2/21/2023</a:t>
            </a:fld>
            <a:endParaRPr lang="en-US"/>
          </a:p>
        </p:txBody>
      </p:sp>
      <p:sp>
        <p:nvSpPr>
          <p:cNvPr id="4" name="Footer Placeholder 4"/>
          <p:cNvSpPr>
            <a:spLocks noGrp="1"/>
          </p:cNvSpPr>
          <p:nvPr>
            <p:ph type="ftr" sz="quarter" idx="11"/>
          </p:nvPr>
        </p:nvSpPr>
        <p:spPr/>
        <p:txBody>
          <a:bodyPr/>
          <a:lstStyle>
            <a:lvl1pPr>
              <a:defRPr/>
            </a:lvl1pPr>
          </a:lstStyle>
          <a:p>
            <a:r>
              <a:rPr lang="en-US"/>
              <a:t>CSE-367 Data Visualization</a:t>
            </a:r>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EFBD9F8-5A17-427A-BB04-9A98943668E8}" type="datetime1">
              <a:rPr lang="en-US" smtClean="0"/>
              <a:pPr/>
              <a:t>2/21/2023</a:t>
            </a:fld>
            <a:endParaRPr lang="en-US"/>
          </a:p>
        </p:txBody>
      </p:sp>
      <p:sp>
        <p:nvSpPr>
          <p:cNvPr id="3" name="Footer Placeholder 4"/>
          <p:cNvSpPr>
            <a:spLocks noGrp="1"/>
          </p:cNvSpPr>
          <p:nvPr>
            <p:ph type="ftr" sz="quarter" idx="11"/>
          </p:nvPr>
        </p:nvSpPr>
        <p:spPr/>
        <p:txBody>
          <a:bodyPr/>
          <a:lstStyle>
            <a:lvl1pPr>
              <a:defRPr/>
            </a:lvl1pPr>
          </a:lstStyle>
          <a:p>
            <a:r>
              <a:rPr lang="en-US"/>
              <a:t>CSE-367 Data Visualization</a:t>
            </a:r>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12DEC6A-E0EE-4392-B80F-E55C5E1190FC}" type="datetime1">
              <a:rPr lang="en-US" smtClean="0"/>
              <a:pPr/>
              <a:t>2/21/2023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C2A688D0-D902-44CB-BD46-3F634243F429}" type="datetime1">
              <a:rPr lang="en-US" smtClean="0"/>
              <a:pPr/>
              <a:t>2/21/2023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1075A-DF51-44C7-B71F-F968B902E6D0}" type="datetime1">
              <a:rPr lang="en-US" smtClean="0"/>
              <a:pPr/>
              <a:t>2/21/2023</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CSE-367 Data Visualization</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0" r:id="rId12"/>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B4AA9-1E79-4606-A4C0-240EC114678E}" type="datetimeFigureOut">
              <a:rPr lang="en-US" smtClean="0"/>
              <a:pPr/>
              <a:t>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CEC865-F789-4B1E-99B3-356EB7B6294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F270E-B805-4DA1-9C5D-829F2A953EF6}" type="datetimeFigureOut">
              <a:rPr lang="en-US" smtClean="0"/>
              <a:pPr/>
              <a:t>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5027E-4F1D-495B-A62F-8E67E3D2371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rainkart.com/subject/Web-Technology_169/"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w3schools.com/tags/ev_onload.asp" TargetMode="External"/><Relationship Id="rId13" Type="http://schemas.openxmlformats.org/officeDocument/2006/relationships/hyperlink" Target="https://www.w3schools.com/tags/ev_onunload.asp" TargetMode="External"/><Relationship Id="rId3" Type="http://schemas.openxmlformats.org/officeDocument/2006/relationships/hyperlink" Target="https://www.w3schools.com/tags/ev_onafterprint.asp" TargetMode="External"/><Relationship Id="rId7" Type="http://schemas.openxmlformats.org/officeDocument/2006/relationships/hyperlink" Target="https://www.w3schools.com/tags/ev_onhashchange.asp" TargetMode="External"/><Relationship Id="rId12" Type="http://schemas.openxmlformats.org/officeDocument/2006/relationships/hyperlink" Target="https://www.w3schools.com/tags/ev_onresize.asp"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www.w3schools.com/tags/ev_onerror.asp" TargetMode="External"/><Relationship Id="rId11" Type="http://schemas.openxmlformats.org/officeDocument/2006/relationships/hyperlink" Target="https://www.w3schools.com/tags/ev_onpageshow.asp" TargetMode="External"/><Relationship Id="rId5" Type="http://schemas.openxmlformats.org/officeDocument/2006/relationships/hyperlink" Target="https://www.w3schools.com/tags/ev_onbeforeunload.asp" TargetMode="External"/><Relationship Id="rId10" Type="http://schemas.openxmlformats.org/officeDocument/2006/relationships/hyperlink" Target="https://www.w3schools.com/tags/ev_ononline.asp" TargetMode="External"/><Relationship Id="rId4" Type="http://schemas.openxmlformats.org/officeDocument/2006/relationships/hyperlink" Target="https://www.w3schools.com/tags/ev_onbeforeprint.asp" TargetMode="External"/><Relationship Id="rId9" Type="http://schemas.openxmlformats.org/officeDocument/2006/relationships/hyperlink" Target="https://www.w3schools.com/tags/ev_onoffline.asp"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w3schools.com/tags/ev_onoffline.asp" TargetMode="External"/><Relationship Id="rId3" Type="http://schemas.openxmlformats.org/officeDocument/2006/relationships/hyperlink" Target="https://www.w3schools.com/tags/ev_onbeforeprint.asp" TargetMode="External"/><Relationship Id="rId7" Type="http://schemas.openxmlformats.org/officeDocument/2006/relationships/hyperlink" Target="https://www.w3schools.com/tags/ev_onload.asp" TargetMode="External"/><Relationship Id="rId12" Type="http://schemas.openxmlformats.org/officeDocument/2006/relationships/hyperlink" Target="https://www.w3schools.com/tags/ev_onunload.asp" TargetMode="External"/><Relationship Id="rId2" Type="http://schemas.openxmlformats.org/officeDocument/2006/relationships/hyperlink" Target="https://www.w3schools.com/tags/ev_onafterprint.asp" TargetMode="External"/><Relationship Id="rId1" Type="http://schemas.openxmlformats.org/officeDocument/2006/relationships/slideLayout" Target="../slideLayouts/slideLayout12.xml"/><Relationship Id="rId6" Type="http://schemas.openxmlformats.org/officeDocument/2006/relationships/hyperlink" Target="https://www.w3schools.com/tags/ev_onhashchange.asp" TargetMode="External"/><Relationship Id="rId11" Type="http://schemas.openxmlformats.org/officeDocument/2006/relationships/hyperlink" Target="https://www.w3schools.com/tags/ev_onresize.asp" TargetMode="External"/><Relationship Id="rId5" Type="http://schemas.openxmlformats.org/officeDocument/2006/relationships/hyperlink" Target="https://www.w3schools.com/tags/ev_onerror.asp" TargetMode="External"/><Relationship Id="rId10" Type="http://schemas.openxmlformats.org/officeDocument/2006/relationships/hyperlink" Target="https://www.w3schools.com/tags/ev_onpageshow.asp" TargetMode="External"/><Relationship Id="rId4" Type="http://schemas.openxmlformats.org/officeDocument/2006/relationships/hyperlink" Target="https://www.w3schools.com/tags/ev_onbeforeunload.asp" TargetMode="External"/><Relationship Id="rId9" Type="http://schemas.openxmlformats.org/officeDocument/2006/relationships/hyperlink" Target="https://www.w3schools.com/tags/ev_ononline.as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9546"/>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IN" sz="2800" dirty="0">
                <a:hlinkClick r:id="rId6">
                  <a:extLst>
                    <a:ext uri="{A12FA001-AC4F-418D-AE19-62706E023703}">
                      <ahyp:hlinkClr xmlns="" xmlns:ahyp="http://schemas.microsoft.com/office/drawing/2018/hyperlinkcolor" val="tx"/>
                    </a:ext>
                  </a:extLst>
                </a:hlinkClick>
              </a:rPr>
              <a:t>CSE3150 – Front-end Full Stack Development</a:t>
            </a:r>
          </a:p>
          <a:p>
            <a:r>
              <a:rPr lang="en-IN" dirty="0"/>
              <a:t/>
            </a:r>
            <a:br>
              <a:rPr lang="en-IN" dirty="0"/>
            </a:br>
            <a:endParaRPr lang="en-IN" dirty="0"/>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613718"/>
            <a:ext cx="7772400" cy="8996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92500" lnSpcReduction="2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2000" kern="0" dirty="0"/>
              <a:t>Department of Computer Science Engineering</a:t>
            </a:r>
          </a:p>
          <a:p>
            <a:pPr marL="0" indent="0" algn="ctr">
              <a:lnSpc>
                <a:spcPct val="120000"/>
              </a:lnSpc>
              <a:spcBef>
                <a:spcPts val="0"/>
              </a:spcBef>
              <a:buNone/>
            </a:pPr>
            <a:r>
              <a:rPr lang="en-IN" sz="3600" kern="0" dirty="0"/>
              <a:t>School of Engineering</a:t>
            </a:r>
          </a:p>
        </p:txBody>
      </p:sp>
    </p:spTree>
    <p:extLst>
      <p:ext uri="{BB962C8B-B14F-4D97-AF65-F5344CB8AC3E}">
        <p14:creationId xmlns:p14="http://schemas.microsoft.com/office/powerpoint/2010/main" val="3470910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89089" name="Rectangle 1"/>
          <p:cNvSpPr>
            <a:spLocks noChangeArrowheads="1"/>
          </p:cNvSpPr>
          <p:nvPr/>
        </p:nvSpPr>
        <p:spPr bwMode="auto">
          <a:xfrm>
            <a:off x="914400" y="1622048"/>
            <a:ext cx="73914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 role="navigation"&gt;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="index.html"&gt;Home&lt;/a&gt;&lt;/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="about.html"&gt;About Us&lt;/a&gt;&lt;/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60216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p:txBody>
          <a:bodyPr/>
          <a:lstStyle/>
          <a:p>
            <a:r>
              <a:rPr lang="en-US" dirty="0"/>
              <a:t>The </a:t>
            </a:r>
            <a:r>
              <a:rPr lang="en-US" b="1" dirty="0"/>
              <a:t>&lt;article&gt; </a:t>
            </a:r>
            <a:r>
              <a:rPr lang="en-US" dirty="0"/>
              <a:t>element represents a section of content that forms an independent part of a document or site; for example, a magazine or newspaper article, or a blog entry.</a:t>
            </a:r>
          </a:p>
          <a:p>
            <a:r>
              <a:rPr lang="en-US" dirty="0"/>
              <a:t>The </a:t>
            </a:r>
            <a:r>
              <a:rPr lang="en-US" b="1" dirty="0"/>
              <a:t>&lt;section&gt; </a:t>
            </a:r>
            <a:r>
              <a:rPr lang="en-US" dirty="0"/>
              <a:t>element represents a section of a document, typically with a title or heading.</a:t>
            </a:r>
          </a:p>
        </p:txBody>
      </p:sp>
      <p:sp>
        <p:nvSpPr>
          <p:cNvPr id="4" name="Content Placeholder 3"/>
          <p:cNvSpPr>
            <a:spLocks noGrp="1"/>
          </p:cNvSpPr>
          <p:nvPr>
            <p:ph sz="quarter" idx="13"/>
          </p:nvPr>
        </p:nvSpPr>
        <p:spPr>
          <a:xfrm>
            <a:off x="914400" y="1143000"/>
            <a:ext cx="6400800" cy="304800"/>
          </a:xfrm>
        </p:spPr>
        <p:txBody>
          <a:bodyPr>
            <a:normAutofit lnSpcReduction="10000"/>
          </a:bodyPr>
          <a:lstStyle/>
          <a:p>
            <a:r>
              <a:rPr lang="en-US" dirty="0"/>
              <a:t>&lt;article&gt; &lt;section&gt;</a:t>
            </a:r>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extLst>
      <p:ext uri="{BB962C8B-B14F-4D97-AF65-F5344CB8AC3E}">
        <p14:creationId xmlns:p14="http://schemas.microsoft.com/office/powerpoint/2010/main" val="29625359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p:txBody>
          <a:bodyPr/>
          <a:lstStyle/>
          <a:p>
            <a:r>
              <a:rPr lang="en-US" dirty="0"/>
              <a:t>According to the W3C, </a:t>
            </a:r>
            <a:r>
              <a:rPr lang="en-US" b="1" dirty="0"/>
              <a:t>&lt;section&gt; </a:t>
            </a:r>
            <a:r>
              <a:rPr lang="en-US" dirty="0"/>
              <a:t>is a much broader element, while the </a:t>
            </a:r>
            <a:r>
              <a:rPr lang="en-US" b="1" dirty="0"/>
              <a:t>&lt;article&gt; </a:t>
            </a:r>
            <a:r>
              <a:rPr lang="en-US" dirty="0"/>
              <a:t>element is to be used for blocks of content that could potentially be read or consumed independently of the other content on the page. </a:t>
            </a:r>
          </a:p>
        </p:txBody>
      </p:sp>
      <p:sp>
        <p:nvSpPr>
          <p:cNvPr id="4" name="Content Placeholder 3"/>
          <p:cNvSpPr>
            <a:spLocks noGrp="1"/>
          </p:cNvSpPr>
          <p:nvPr>
            <p:ph sz="quarter" idx="13"/>
          </p:nvPr>
        </p:nvSpPr>
        <p:spPr/>
        <p:txBody>
          <a:bodyPr>
            <a:normAutofit lnSpcReduction="10000"/>
          </a:bodyPr>
          <a:lstStyle/>
          <a:p>
            <a:endParaRPr lang="en-US"/>
          </a:p>
        </p:txBody>
      </p:sp>
      <p:pic>
        <p:nvPicPr>
          <p:cNvPr id="100356" name="Picture 4" descr="Image result for examples on header and footer in htm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276600"/>
            <a:ext cx="4721225" cy="318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330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Sections versus </a:t>
            </a:r>
            <a:r>
              <a:rPr lang="en-US" dirty="0" err="1">
                <a:solidFill>
                  <a:srgbClr val="FF0000"/>
                </a:solidFill>
              </a:rPr>
              <a:t>Divs</a:t>
            </a:r>
            <a:endParaRPr lang="en-US" dirty="0">
              <a:solidFill>
                <a:srgbClr val="FF0000"/>
              </a:solidFill>
            </a:endParaRPr>
          </a:p>
        </p:txBody>
      </p:sp>
      <p:sp>
        <p:nvSpPr>
          <p:cNvPr id="3" name="Content Placeholder 2"/>
          <p:cNvSpPr>
            <a:spLocks noGrp="1"/>
          </p:cNvSpPr>
          <p:nvPr>
            <p:ph idx="1"/>
          </p:nvPr>
        </p:nvSpPr>
        <p:spPr/>
        <p:txBody>
          <a:bodyPr/>
          <a:lstStyle/>
          <a:p>
            <a:r>
              <a:rPr lang="en-US" dirty="0"/>
              <a:t>The WHATWG specification warns readers that the &lt;section&gt; element is </a:t>
            </a:r>
            <a:r>
              <a:rPr lang="en-US" b="1" dirty="0"/>
              <a:t>not</a:t>
            </a:r>
            <a:r>
              <a:rPr lang="en-US" dirty="0"/>
              <a:t> a generic container element. HTML already has the &lt;div&gt; element for such uses. </a:t>
            </a:r>
          </a:p>
          <a:p>
            <a:r>
              <a:rPr lang="en-US" dirty="0"/>
              <a:t>When an element is needed only for styling purposes or as a convenience for scripting, it makes sense to use the &lt;div&gt; element instead. </a:t>
            </a:r>
          </a:p>
          <a:p>
            <a:r>
              <a:rPr lang="en-US" dirty="0"/>
              <a:t>Another way to help you decide whether or not to use the &lt;section&gt; element is to ask yourself if it is appropriate for the element's contents to be listed explicitly in the document's outline. </a:t>
            </a:r>
          </a:p>
          <a:p>
            <a:pPr marL="288925"/>
            <a:r>
              <a:rPr lang="en-US" dirty="0"/>
              <a:t>If so, then use a &lt;section&gt;; otherwise use a &lt;div&gt;.</a:t>
            </a:r>
          </a:p>
        </p:txBody>
      </p:sp>
      <p:sp>
        <p:nvSpPr>
          <p:cNvPr id="4" name="Content Placeholder 3"/>
          <p:cNvSpPr>
            <a:spLocks noGrp="1"/>
          </p:cNvSpPr>
          <p:nvPr>
            <p:ph sz="quarter" idx="13"/>
          </p:nvPr>
        </p:nvSpPr>
        <p:spPr>
          <a:xfrm>
            <a:off x="990600" y="1219200"/>
            <a:ext cx="6400800" cy="304800"/>
          </a:xfrm>
        </p:spPr>
        <p:txBody>
          <a:bodyPr>
            <a:normAutofit lnSpcReduction="10000"/>
          </a:bodyPr>
          <a:lstStyle/>
          <a:p>
            <a:r>
              <a:rPr lang="en-US" dirty="0">
                <a:solidFill>
                  <a:srgbClr val="C00000"/>
                </a:solidFill>
              </a:rPr>
              <a:t>How to decide which to use</a:t>
            </a:r>
          </a:p>
          <a:p>
            <a:endParaRPr lang="en-US" dirty="0"/>
          </a:p>
        </p:txBody>
      </p:sp>
    </p:spTree>
    <p:extLst>
      <p:ext uri="{BB962C8B-B14F-4D97-AF65-F5344CB8AC3E}">
        <p14:creationId xmlns:p14="http://schemas.microsoft.com/office/powerpoint/2010/main" val="656423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lnSpcReduction="10000"/>
          </a:bodyPr>
          <a:lstStyle/>
          <a:p>
            <a:endParaRPr lang="en-US"/>
          </a:p>
        </p:txBody>
      </p:sp>
      <p:pic>
        <p:nvPicPr>
          <p:cNvPr id="101378" name="Picture 2" descr="Image result for examples on header and footer in htm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55" y="685800"/>
            <a:ext cx="7391400"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44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99652" y="1371600"/>
            <a:ext cx="6400800" cy="4525963"/>
          </a:xfrm>
        </p:spPr>
        <p:txBody>
          <a:bodyPr>
            <a:normAutofit fontScale="77500" lnSpcReduction="20000"/>
          </a:bodyPr>
          <a:lstStyle/>
          <a:p>
            <a:r>
              <a:rPr lang="en-US" dirty="0"/>
              <a:t>&lt;!DOCTYPE html&gt;</a:t>
            </a:r>
          </a:p>
          <a:p>
            <a:r>
              <a:rPr lang="en-US" dirty="0"/>
              <a:t>&lt;html&gt;</a:t>
            </a:r>
          </a:p>
          <a:p>
            <a:r>
              <a:rPr lang="en-US" dirty="0"/>
              <a:t>&lt;body&gt;</a:t>
            </a:r>
          </a:p>
          <a:p>
            <a:r>
              <a:rPr lang="en-US" dirty="0"/>
              <a:t>&lt;article&gt;</a:t>
            </a:r>
          </a:p>
          <a:p>
            <a:r>
              <a:rPr lang="en-US" dirty="0"/>
              <a:t>  &lt;h1&gt;What Does WWF Do?&lt;/h1&gt;</a:t>
            </a:r>
          </a:p>
          <a:p>
            <a:r>
              <a:rPr lang="en-US" dirty="0"/>
              <a:t>  &lt;p&gt;WWF's mission is to stop the degradation of our planet's natural environment, and build a future in which humans live in harmony with nature.&lt;/p&gt;</a:t>
            </a:r>
          </a:p>
          <a:p>
            <a:r>
              <a:rPr lang="en-US" dirty="0"/>
              <a:t>&lt;/article&gt;</a:t>
            </a:r>
          </a:p>
          <a:p>
            <a:endParaRPr lang="en-US" dirty="0"/>
          </a:p>
          <a:p>
            <a:r>
              <a:rPr lang="en-US" dirty="0"/>
              <a:t>&lt;/body&gt;</a:t>
            </a:r>
          </a:p>
          <a:p>
            <a:r>
              <a:rPr lang="en-US" dirty="0"/>
              <a:t>&lt;/html&gt;</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4946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Figure and Figure Captions</a:t>
            </a:r>
          </a:p>
        </p:txBody>
      </p:sp>
      <p:sp>
        <p:nvSpPr>
          <p:cNvPr id="3" name="Content Placeholder 2"/>
          <p:cNvSpPr>
            <a:spLocks noGrp="1"/>
          </p:cNvSpPr>
          <p:nvPr>
            <p:ph idx="1"/>
          </p:nvPr>
        </p:nvSpPr>
        <p:spPr/>
        <p:txBody>
          <a:bodyPr/>
          <a:lstStyle/>
          <a:p>
            <a:r>
              <a:rPr lang="en-US" dirty="0"/>
              <a:t>The W3C Recommendation indicates that the &lt;figure&gt; element can be used not just for images but for any type of </a:t>
            </a:r>
            <a:r>
              <a:rPr lang="en-US" i="1" dirty="0"/>
              <a:t>essential</a:t>
            </a:r>
            <a:r>
              <a:rPr lang="en-US" dirty="0"/>
              <a:t> content that could be moved to a different location in the page or document and the rest of the document would still make sense.</a:t>
            </a:r>
          </a:p>
        </p:txBody>
      </p:sp>
      <p:sp>
        <p:nvSpPr>
          <p:cNvPr id="4" name="Content Placeholder 3"/>
          <p:cNvSpPr>
            <a:spLocks noGrp="1"/>
          </p:cNvSpPr>
          <p:nvPr>
            <p:ph sz="quarter" idx="13"/>
          </p:nvPr>
        </p:nvSpPr>
        <p:spPr>
          <a:xfrm>
            <a:off x="914400" y="1219200"/>
            <a:ext cx="6400800" cy="304800"/>
          </a:xfrm>
        </p:spPr>
        <p:txBody>
          <a:bodyPr>
            <a:normAutofit lnSpcReduction="10000"/>
          </a:bodyPr>
          <a:lstStyle/>
          <a:p>
            <a:r>
              <a:rPr lang="en-US" dirty="0"/>
              <a:t>&lt;</a:t>
            </a:r>
            <a:r>
              <a:rPr lang="en-US" dirty="0">
                <a:solidFill>
                  <a:srgbClr val="C00000"/>
                </a:solidFill>
              </a:rPr>
              <a:t>figure&gt; &lt;</a:t>
            </a:r>
            <a:r>
              <a:rPr lang="en-US" dirty="0" err="1">
                <a:solidFill>
                  <a:srgbClr val="C00000"/>
                </a:solidFill>
              </a:rPr>
              <a:t>figcaption</a:t>
            </a:r>
            <a:r>
              <a:rPr lang="en-US" dirty="0">
                <a:solidFill>
                  <a:srgbClr val="C00000"/>
                </a:solidFill>
              </a:rPr>
              <a:t>&gt;</a:t>
            </a:r>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pic>
        <p:nvPicPr>
          <p:cNvPr id="5" name="Picture 4"/>
          <p:cNvPicPr>
            <a:picLocks noChangeAspect="1"/>
          </p:cNvPicPr>
          <p:nvPr/>
        </p:nvPicPr>
        <p:blipFill>
          <a:blip r:embed="rId4"/>
          <a:stretch>
            <a:fillRect/>
          </a:stretch>
        </p:blipFill>
        <p:spPr>
          <a:xfrm>
            <a:off x="779206" y="3352800"/>
            <a:ext cx="7461600" cy="2971800"/>
          </a:xfrm>
          <a:prstGeom prst="rect">
            <a:avLst/>
          </a:prstGeom>
        </p:spPr>
      </p:pic>
    </p:spTree>
    <p:extLst>
      <p:ext uri="{BB962C8B-B14F-4D97-AF65-F5344CB8AC3E}">
        <p14:creationId xmlns:p14="http://schemas.microsoft.com/office/powerpoint/2010/main" val="2770825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Figure and Figure Captions</a:t>
            </a:r>
          </a:p>
        </p:txBody>
      </p:sp>
      <p:sp>
        <p:nvSpPr>
          <p:cNvPr id="3" name="Content Placeholder 2"/>
          <p:cNvSpPr>
            <a:spLocks noGrp="1"/>
          </p:cNvSpPr>
          <p:nvPr>
            <p:ph idx="1"/>
          </p:nvPr>
        </p:nvSpPr>
        <p:spPr/>
        <p:txBody>
          <a:bodyPr/>
          <a:lstStyle/>
          <a:p>
            <a:r>
              <a:rPr lang="en-US" dirty="0"/>
              <a:t>The </a:t>
            </a:r>
            <a:r>
              <a:rPr lang="en-US" b="1" dirty="0"/>
              <a:t>&lt;figure&gt; </a:t>
            </a:r>
            <a:r>
              <a:rPr lang="en-US" dirty="0"/>
              <a:t>element should </a:t>
            </a:r>
            <a:r>
              <a:rPr lang="en-US" b="1" dirty="0"/>
              <a:t>not</a:t>
            </a:r>
            <a:r>
              <a:rPr lang="en-US" dirty="0"/>
              <a:t> be used to wrap every image. </a:t>
            </a:r>
          </a:p>
          <a:p>
            <a:r>
              <a:rPr lang="en-US" dirty="0"/>
              <a:t>For instance, it makes no sense to wrap the site logo or non-essential images such as banner ads and graphical embellishments within &lt;figure&gt; elements. </a:t>
            </a:r>
          </a:p>
          <a:p>
            <a:r>
              <a:rPr lang="en-US" dirty="0"/>
              <a:t>Instead, only use the &lt;figure&gt; element for circumstances where the image (or other content) has a caption and where the figure is essential to the content but its position on the page is relatively unimportant.</a:t>
            </a:r>
          </a:p>
        </p:txBody>
      </p:sp>
      <p:sp>
        <p:nvSpPr>
          <p:cNvPr id="4" name="Content Placeholder 3"/>
          <p:cNvSpPr>
            <a:spLocks noGrp="1"/>
          </p:cNvSpPr>
          <p:nvPr>
            <p:ph sz="quarter" idx="13"/>
          </p:nvPr>
        </p:nvSpPr>
        <p:spPr>
          <a:xfrm>
            <a:off x="914400" y="1219200"/>
            <a:ext cx="6400800" cy="304800"/>
          </a:xfrm>
        </p:spPr>
        <p:txBody>
          <a:bodyPr>
            <a:normAutofit lnSpcReduction="10000"/>
          </a:bodyPr>
          <a:lstStyle/>
          <a:p>
            <a:r>
              <a:rPr lang="en-US" dirty="0">
                <a:solidFill>
                  <a:srgbClr val="FF0000"/>
                </a:solidFill>
              </a:rPr>
              <a:t>Note however …</a:t>
            </a:r>
          </a:p>
        </p:txBody>
      </p:sp>
    </p:spTree>
    <p:extLst>
      <p:ext uri="{BB962C8B-B14F-4D97-AF65-F5344CB8AC3E}">
        <p14:creationId xmlns:p14="http://schemas.microsoft.com/office/powerpoint/2010/main" val="4269035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Aside</a:t>
            </a:r>
          </a:p>
        </p:txBody>
      </p:sp>
      <p:sp>
        <p:nvSpPr>
          <p:cNvPr id="4" name="Content Placeholder 3"/>
          <p:cNvSpPr>
            <a:spLocks noGrp="1"/>
          </p:cNvSpPr>
          <p:nvPr>
            <p:ph idx="1"/>
          </p:nvPr>
        </p:nvSpPr>
        <p:spPr/>
        <p:txBody>
          <a:bodyPr>
            <a:normAutofit fontScale="92500" lnSpcReduction="10000"/>
          </a:bodyPr>
          <a:lstStyle/>
          <a:p>
            <a:r>
              <a:rPr lang="en-US" dirty="0"/>
              <a:t>The </a:t>
            </a:r>
            <a:r>
              <a:rPr lang="en-US" b="1" dirty="0"/>
              <a:t>&lt;aside&gt; </a:t>
            </a:r>
            <a:r>
              <a:rPr lang="en-US" dirty="0"/>
              <a:t>element is similar to the </a:t>
            </a:r>
            <a:r>
              <a:rPr lang="en-US" b="1" dirty="0"/>
              <a:t>&lt;figure&gt; </a:t>
            </a:r>
            <a:r>
              <a:rPr lang="en-US" dirty="0"/>
              <a:t>element in that it is used for marking up content that is separate from the main content on the page. </a:t>
            </a:r>
          </a:p>
          <a:p>
            <a:r>
              <a:rPr lang="en-US" dirty="0"/>
              <a:t>But while the </a:t>
            </a:r>
            <a:r>
              <a:rPr lang="en-US" b="1" dirty="0"/>
              <a:t>&lt;figure&gt; </a:t>
            </a:r>
            <a:r>
              <a:rPr lang="en-US" dirty="0"/>
              <a:t>element was used to indicate important information whose location on the page is somewhat unimportant, the </a:t>
            </a:r>
            <a:r>
              <a:rPr lang="en-US" b="1" dirty="0"/>
              <a:t>&lt;aside&gt; </a:t>
            </a:r>
            <a:r>
              <a:rPr lang="en-US" dirty="0"/>
              <a:t>element “represents a section of a page that consists of content that is tangentially related to the content around the aside element.”</a:t>
            </a:r>
          </a:p>
          <a:p>
            <a:r>
              <a:rPr lang="en-US" dirty="0"/>
              <a:t>The </a:t>
            </a:r>
            <a:r>
              <a:rPr lang="en-US" b="1" dirty="0"/>
              <a:t>&lt;aside&gt; </a:t>
            </a:r>
            <a:r>
              <a:rPr lang="en-US" dirty="0"/>
              <a:t>element could thus be used for sidebars, pull quotes, groups of advertising images, or any other grouping of non-essential elements.</a:t>
            </a:r>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
        <p:nvSpPr>
          <p:cNvPr id="7" name="Content Placeholder 6"/>
          <p:cNvSpPr>
            <a:spLocks noGrp="1"/>
          </p:cNvSpPr>
          <p:nvPr>
            <p:ph sz="quarter" idx="13"/>
          </p:nvPr>
        </p:nvSpPr>
        <p:spPr>
          <a:xfrm>
            <a:off x="914400" y="1066800"/>
            <a:ext cx="6400800" cy="304800"/>
          </a:xfrm>
        </p:spPr>
        <p:txBody>
          <a:bodyPr>
            <a:normAutofit lnSpcReduction="10000"/>
          </a:bodyPr>
          <a:lstStyle/>
          <a:p>
            <a:endParaRPr lang="en-US" dirty="0"/>
          </a:p>
        </p:txBody>
      </p:sp>
    </p:spTree>
    <p:extLst>
      <p:ext uri="{BB962C8B-B14F-4D97-AF65-F5344CB8AC3E}">
        <p14:creationId xmlns:p14="http://schemas.microsoft.com/office/powerpoint/2010/main" val="1797190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3"/>
          </p:nvPr>
        </p:nvSpPr>
        <p:spPr/>
        <p:txBody>
          <a:bodyPr>
            <a:normAutofit lnSpcReduction="10000"/>
          </a:bodyPr>
          <a:lstStyle/>
          <a:p>
            <a:endParaRPr lang="en-US"/>
          </a:p>
        </p:txBody>
      </p:sp>
      <p:pic>
        <p:nvPicPr>
          <p:cNvPr id="102402" name="Picture 2" descr="Image result for examples on header and footer in htm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17" y="304800"/>
            <a:ext cx="8241583" cy="542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9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IN" sz="3200" dirty="0"/>
              <a:t>Module I - Syllabus </a:t>
            </a:r>
            <a:endParaRPr lang="en-US" sz="3200" dirty="0"/>
          </a:p>
        </p:txBody>
      </p:sp>
      <p:sp>
        <p:nvSpPr>
          <p:cNvPr id="3" name="Content Placeholder 2"/>
          <p:cNvSpPr>
            <a:spLocks noGrp="1"/>
          </p:cNvSpPr>
          <p:nvPr>
            <p:ph idx="1"/>
          </p:nvPr>
        </p:nvSpPr>
        <p:spPr>
          <a:xfrm>
            <a:off x="457200" y="1143000"/>
            <a:ext cx="8229600" cy="3422176"/>
          </a:xfrm>
        </p:spPr>
        <p:txBody>
          <a:bodyPr>
            <a:noAutofit/>
          </a:bodyPr>
          <a:lstStyle/>
          <a:p>
            <a:pPr marL="0" indent="0" algn="just">
              <a:spcBef>
                <a:spcPts val="910"/>
              </a:spcBef>
              <a:spcAft>
                <a:spcPts val="700"/>
              </a:spcAft>
              <a:buNone/>
            </a:pPr>
            <a:endParaRPr lang="en-US" sz="1200" b="1" dirty="0">
              <a:solidFill>
                <a:srgbClr val="00B050"/>
              </a:solidFill>
              <a:latin typeface="+mj-lt"/>
            </a:endParaRPr>
          </a:p>
          <a:p>
            <a:pPr marL="0" indent="0" algn="r">
              <a:spcBef>
                <a:spcPts val="910"/>
              </a:spcBef>
              <a:spcAft>
                <a:spcPts val="700"/>
              </a:spcAft>
              <a:buNone/>
            </a:pPr>
            <a:r>
              <a:rPr lang="en-US" sz="2800" b="1" dirty="0">
                <a:solidFill>
                  <a:srgbClr val="00B050"/>
                </a:solidFill>
                <a:latin typeface="+mj-lt"/>
              </a:rPr>
              <a:t>    </a:t>
            </a:r>
            <a:r>
              <a:rPr lang="en-US" sz="2800" b="1" dirty="0">
                <a:latin typeface="+mj-lt"/>
              </a:rPr>
              <a:t>	      </a:t>
            </a:r>
            <a:r>
              <a:rPr lang="en-US" sz="2800" b="1" dirty="0">
                <a:solidFill>
                  <a:srgbClr val="00B050"/>
                </a:solidFill>
                <a:latin typeface="+mj-lt"/>
              </a:rPr>
              <a:t>[4 Sessions]</a:t>
            </a:r>
          </a:p>
          <a:p>
            <a:pPr marL="0" indent="0">
              <a:lnSpc>
                <a:spcPct val="150000"/>
              </a:lnSpc>
              <a:spcBef>
                <a:spcPts val="910"/>
              </a:spcBef>
              <a:spcAft>
                <a:spcPts val="700"/>
              </a:spcAft>
              <a:buNone/>
            </a:pPr>
            <a:r>
              <a:rPr lang="en-US" sz="1800" b="1" dirty="0">
                <a:solidFill>
                  <a:srgbClr val="002060"/>
                </a:solidFill>
              </a:rPr>
              <a:t>Introduction to Agile Methodology; Scrum Fundamentals; Scrum Roles, Artifacts and Rituals; </a:t>
            </a:r>
            <a:r>
              <a:rPr lang="en-US" sz="1800" b="1" dirty="0" err="1">
                <a:solidFill>
                  <a:srgbClr val="002060"/>
                </a:solidFill>
              </a:rPr>
              <a:t>DevOps</a:t>
            </a:r>
            <a:r>
              <a:rPr lang="en-US" sz="1800" b="1" dirty="0">
                <a:solidFill>
                  <a:srgbClr val="002060"/>
                </a:solidFill>
              </a:rPr>
              <a:t> – Architecture, Lifecycle, Workflow &amp; Principles; </a:t>
            </a:r>
            <a:r>
              <a:rPr lang="en-US" sz="1800" b="1" dirty="0" err="1">
                <a:solidFill>
                  <a:srgbClr val="002060"/>
                </a:solidFill>
              </a:rPr>
              <a:t>DevOps</a:t>
            </a:r>
            <a:r>
              <a:rPr lang="en-US" sz="1800" b="1" dirty="0">
                <a:solidFill>
                  <a:srgbClr val="002060"/>
                </a:solidFill>
              </a:rPr>
              <a:t> Tools Overview – Jenkins, </a:t>
            </a:r>
            <a:r>
              <a:rPr lang="en-US" sz="1800" b="1" dirty="0" err="1">
                <a:solidFill>
                  <a:srgbClr val="002060"/>
                </a:solidFill>
              </a:rPr>
              <a:t>Docker</a:t>
            </a:r>
            <a:r>
              <a:rPr lang="en-US" sz="1800" b="1" dirty="0">
                <a:solidFill>
                  <a:srgbClr val="002060"/>
                </a:solidFill>
              </a:rPr>
              <a:t>, </a:t>
            </a:r>
            <a:r>
              <a:rPr lang="en-US" sz="1800" b="1" dirty="0" err="1">
                <a:solidFill>
                  <a:srgbClr val="002060"/>
                </a:solidFill>
              </a:rPr>
              <a:t>Kubernetes</a:t>
            </a:r>
            <a:r>
              <a:rPr lang="en-US" sz="1800" b="1" dirty="0">
                <a:solidFill>
                  <a:srgbClr val="002060"/>
                </a:solidFill>
              </a:rPr>
              <a:t>.</a:t>
            </a:r>
            <a:br>
              <a:rPr lang="en-US" sz="1800" b="1" dirty="0">
                <a:solidFill>
                  <a:srgbClr val="002060"/>
                </a:solidFill>
              </a:rPr>
            </a:br>
            <a:r>
              <a:rPr lang="en-US" sz="1800" b="1" dirty="0">
                <a:solidFill>
                  <a:srgbClr val="002060"/>
                </a:solidFill>
              </a:rPr>
              <a:t>Review of GIT source control</a:t>
            </a:r>
            <a:r>
              <a:rPr lang="en-US" sz="1800" b="1" dirty="0"/>
              <a:t>. HTML5 – Syntax, Attributes, Events, Web Forms 2.0, Web Storage, Canvas, Web Sockets; CSS3 – Colors, Gradients, Text, Transform</a:t>
            </a:r>
          </a:p>
          <a:p>
            <a:pPr marL="0" indent="0">
              <a:lnSpc>
                <a:spcPct val="150000"/>
              </a:lnSpc>
              <a:spcBef>
                <a:spcPts val="910"/>
              </a:spcBef>
              <a:spcAft>
                <a:spcPts val="700"/>
              </a:spcAft>
              <a:buNone/>
            </a:pPr>
            <a:r>
              <a:rPr lang="en-US" sz="1800" b="1" dirty="0">
                <a:solidFill>
                  <a:srgbClr val="002060"/>
                </a:solidFill>
              </a:rPr>
              <a:t>Assignment: Develop a website for managing HR policies of a department.</a:t>
            </a:r>
            <a:r>
              <a:rPr lang="en-US" sz="900" dirty="0"/>
              <a:t/>
            </a:r>
            <a:br>
              <a:rPr lang="en-US" sz="900" dirty="0"/>
            </a:br>
            <a:endParaRPr lang="en-US" sz="900" dirty="0"/>
          </a:p>
        </p:txBody>
      </p:sp>
    </p:spTree>
    <p:extLst>
      <p:ext uri="{BB962C8B-B14F-4D97-AF65-F5344CB8AC3E}">
        <p14:creationId xmlns:p14="http://schemas.microsoft.com/office/powerpoint/2010/main" val="17962906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Event Attributes</a:t>
            </a:r>
            <a:r>
              <a:rPr lang="en-US" dirty="0"/>
              <a:t/>
            </a:r>
            <a:br>
              <a:rPr lang="en-US" dirty="0"/>
            </a:br>
            <a:endParaRPr lang="en-US" dirty="0"/>
          </a:p>
        </p:txBody>
      </p:sp>
      <p:sp>
        <p:nvSpPr>
          <p:cNvPr id="3" name="Content Placeholder 2"/>
          <p:cNvSpPr>
            <a:spLocks noGrp="1"/>
          </p:cNvSpPr>
          <p:nvPr>
            <p:ph idx="1"/>
          </p:nvPr>
        </p:nvSpPr>
        <p:spPr>
          <a:xfrm>
            <a:off x="914400" y="1143000"/>
            <a:ext cx="7834746" cy="357981"/>
          </a:xfrm>
        </p:spPr>
        <p:txBody>
          <a:bodyPr/>
          <a:lstStyle/>
          <a:p>
            <a:r>
              <a:rPr lang="en-US" sz="1200" dirty="0"/>
              <a:t>HTML has the ability to let events trigger actions in a browser, like starting a JavaScript when a user clicks on an element</a:t>
            </a:r>
            <a:r>
              <a:rPr lang="en-US" dirty="0"/>
              <a:t>.</a:t>
            </a:r>
          </a:p>
          <a:p>
            <a:endParaRPr lang="en-US" dirty="0"/>
          </a:p>
        </p:txBody>
      </p:sp>
      <p:graphicFrame>
        <p:nvGraphicFramePr>
          <p:cNvPr id="5" name="Content Placeholder 4"/>
          <p:cNvGraphicFramePr>
            <a:graphicFrameLocks noGrp="1"/>
          </p:cNvGraphicFramePr>
          <p:nvPr>
            <p:ph idx="1"/>
          </p:nvPr>
        </p:nvGraphicFramePr>
        <p:xfrm>
          <a:off x="3200400" y="1676400"/>
          <a:ext cx="4876800" cy="4288208"/>
        </p:xfrm>
        <a:graphic>
          <a:graphicData uri="http://schemas.openxmlformats.org/drawingml/2006/table">
            <a:tbl>
              <a:tblPr/>
              <a:tblGrid>
                <a:gridCol w="974351">
                  <a:extLst>
                    <a:ext uri="{9D8B030D-6E8A-4147-A177-3AD203B41FA5}">
                      <a16:colId xmlns:a16="http://schemas.microsoft.com/office/drawing/2014/main" val="3105569607"/>
                    </a:ext>
                  </a:extLst>
                </a:gridCol>
                <a:gridCol w="3902449">
                  <a:extLst>
                    <a:ext uri="{9D8B030D-6E8A-4147-A177-3AD203B41FA5}">
                      <a16:colId xmlns:a16="http://schemas.microsoft.com/office/drawing/2014/main" val="1193145279"/>
                    </a:ext>
                  </a:extLst>
                </a:gridCol>
              </a:tblGrid>
              <a:tr h="175026">
                <a:tc>
                  <a:txBody>
                    <a:bodyPr/>
                    <a:lstStyle/>
                    <a:p>
                      <a:pPr algn="l" fontAlgn="t"/>
                      <a:r>
                        <a:rPr lang="en-US" sz="1000" dirty="0">
                          <a:effectLst/>
                        </a:rPr>
                        <a:t>Attribute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Description</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69226855"/>
                  </a:ext>
                </a:extLst>
              </a:tr>
              <a:tr h="175026">
                <a:tc>
                  <a:txBody>
                    <a:bodyPr/>
                    <a:lstStyle/>
                    <a:p>
                      <a:pPr algn="l" fontAlgn="t"/>
                      <a:r>
                        <a:rPr lang="en-US" sz="1000">
                          <a:effectLst/>
                          <a:hlinkClick r:id="rId3"/>
                        </a:rPr>
                        <a:t>onafterprint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after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93154889"/>
                  </a:ext>
                </a:extLst>
              </a:tr>
              <a:tr h="175026">
                <a:tc>
                  <a:txBody>
                    <a:bodyPr/>
                    <a:lstStyle/>
                    <a:p>
                      <a:pPr algn="l" fontAlgn="t"/>
                      <a:r>
                        <a:rPr lang="en-US" sz="1000">
                          <a:effectLst/>
                          <a:hlinkClick r:id="rId4"/>
                        </a:rPr>
                        <a:t>onbeforeprint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before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94257049"/>
                  </a:ext>
                </a:extLst>
              </a:tr>
              <a:tr h="286428">
                <a:tc>
                  <a:txBody>
                    <a:bodyPr/>
                    <a:lstStyle/>
                    <a:p>
                      <a:pPr algn="l" fontAlgn="t"/>
                      <a:r>
                        <a:rPr lang="en-US" sz="1000">
                          <a:effectLst/>
                          <a:hlinkClick r:id="rId5"/>
                        </a:rPr>
                        <a:t>onbeforeunload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 document is about to be unloaded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00295497"/>
                  </a:ext>
                </a:extLst>
              </a:tr>
              <a:tr h="175026">
                <a:tc>
                  <a:txBody>
                    <a:bodyPr/>
                    <a:lstStyle/>
                    <a:p>
                      <a:pPr algn="l" fontAlgn="t"/>
                      <a:r>
                        <a:rPr lang="en-US" sz="1000">
                          <a:effectLst/>
                          <a:hlinkClick r:id="rId6"/>
                        </a:rPr>
                        <a:t>onerror</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when an error occurs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06649959"/>
                  </a:ext>
                </a:extLst>
              </a:tr>
              <a:tr h="286428">
                <a:tc>
                  <a:txBody>
                    <a:bodyPr/>
                    <a:lstStyle/>
                    <a:p>
                      <a:pPr algn="l" fontAlgn="t"/>
                      <a:r>
                        <a:rPr lang="en-US" sz="1000">
                          <a:effectLst/>
                          <a:hlinkClick r:id="rId7"/>
                        </a:rPr>
                        <a:t>onhashchange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there has been changes to the anchor part of the a URL</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20368522"/>
                  </a:ext>
                </a:extLst>
              </a:tr>
              <a:tr h="175026">
                <a:tc>
                  <a:txBody>
                    <a:bodyPr/>
                    <a:lstStyle/>
                    <a:p>
                      <a:pPr algn="l" fontAlgn="t"/>
                      <a:r>
                        <a:rPr lang="en-US" sz="1000">
                          <a:effectLst/>
                          <a:hlinkClick r:id="rId8"/>
                        </a:rPr>
                        <a:t>onload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Fires after the page is finished loading</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94716085"/>
                  </a:ext>
                </a:extLst>
              </a:tr>
              <a:tr h="175026">
                <a:tc>
                  <a:txBody>
                    <a:bodyPr/>
                    <a:lstStyle/>
                    <a:p>
                      <a:pPr algn="l" fontAlgn="t"/>
                      <a:r>
                        <a:rPr lang="en-US" sz="1000">
                          <a:effectLst/>
                        </a:rPr>
                        <a:t>onmessage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 message is triggered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187164685"/>
                  </a:ext>
                </a:extLst>
              </a:tr>
              <a:tr h="175026">
                <a:tc>
                  <a:txBody>
                    <a:bodyPr/>
                    <a:lstStyle/>
                    <a:p>
                      <a:pPr algn="l" fontAlgn="t"/>
                      <a:r>
                        <a:rPr lang="en-US" sz="1000">
                          <a:effectLst/>
                          <a:hlinkClick r:id="rId9"/>
                        </a:rPr>
                        <a:t>onoffline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browser starts to work offline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80147197"/>
                  </a:ext>
                </a:extLst>
              </a:tr>
              <a:tr h="175026">
                <a:tc>
                  <a:txBody>
                    <a:bodyPr/>
                    <a:lstStyle/>
                    <a:p>
                      <a:pPr algn="l" fontAlgn="t"/>
                      <a:r>
                        <a:rPr lang="en-US" sz="1000">
                          <a:effectLst/>
                          <a:hlinkClick r:id="rId10"/>
                        </a:rPr>
                        <a:t>ononline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the browser starts to work online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24680741"/>
                  </a:ext>
                </a:extLst>
              </a:tr>
              <a:tr h="175026">
                <a:tc>
                  <a:txBody>
                    <a:bodyPr/>
                    <a:lstStyle/>
                    <a:p>
                      <a:pPr algn="l" fontAlgn="t"/>
                      <a:r>
                        <a:rPr lang="en-US" sz="1000">
                          <a:effectLst/>
                        </a:rPr>
                        <a:t>onpagehide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when a user navigates away from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43291565"/>
                  </a:ext>
                </a:extLst>
              </a:tr>
              <a:tr h="175026">
                <a:tc>
                  <a:txBody>
                    <a:bodyPr/>
                    <a:lstStyle/>
                    <a:p>
                      <a:pPr algn="l" fontAlgn="t"/>
                      <a:r>
                        <a:rPr lang="en-US" sz="1000">
                          <a:effectLst/>
                          <a:hlinkClick r:id="rId11"/>
                        </a:rPr>
                        <a:t>onpageshow</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a user navigates to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8000494"/>
                  </a:ext>
                </a:extLst>
              </a:tr>
              <a:tr h="175026">
                <a:tc>
                  <a:txBody>
                    <a:bodyPr/>
                    <a:lstStyle/>
                    <a:p>
                      <a:pPr algn="l" fontAlgn="t"/>
                      <a:r>
                        <a:rPr lang="en-US" sz="1000">
                          <a:effectLst/>
                        </a:rPr>
                        <a:t>onpopstate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window's history changes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25187917"/>
                  </a:ext>
                </a:extLst>
              </a:tr>
              <a:tr h="175026">
                <a:tc>
                  <a:txBody>
                    <a:bodyPr/>
                    <a:lstStyle/>
                    <a:p>
                      <a:pPr algn="l" fontAlgn="t"/>
                      <a:r>
                        <a:rPr lang="en-US" sz="1000">
                          <a:effectLst/>
                          <a:hlinkClick r:id="rId12"/>
                        </a:rPr>
                        <a:t>onresize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Fires when the browser window is resized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79383791"/>
                  </a:ext>
                </a:extLst>
              </a:tr>
              <a:tr h="175026">
                <a:tc>
                  <a:txBody>
                    <a:bodyPr/>
                    <a:lstStyle/>
                    <a:p>
                      <a:pPr algn="l" fontAlgn="t"/>
                      <a:r>
                        <a:rPr lang="en-US" sz="1000">
                          <a:effectLst/>
                        </a:rPr>
                        <a:t>onstorage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a Web Storage area is updated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473018"/>
                  </a:ext>
                </a:extLst>
              </a:tr>
              <a:tr h="286428">
                <a:tc>
                  <a:txBody>
                    <a:bodyPr/>
                    <a:lstStyle/>
                    <a:p>
                      <a:pPr algn="l" fontAlgn="t"/>
                      <a:r>
                        <a:rPr lang="en-US" sz="1000">
                          <a:effectLst/>
                          <a:hlinkClick r:id="rId13"/>
                        </a:rPr>
                        <a:t>onunload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000" dirty="0">
                          <a:effectLst/>
                        </a:rPr>
                        <a:t>Fires once a page has unloaded (or the browser window has been closed)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989823371"/>
                  </a:ext>
                </a:extLst>
              </a:tr>
            </a:tbl>
          </a:graphicData>
        </a:graphic>
      </p:graphicFrame>
    </p:spTree>
    <p:extLst>
      <p:ext uri="{BB962C8B-B14F-4D97-AF65-F5344CB8AC3E}">
        <p14:creationId xmlns:p14="http://schemas.microsoft.com/office/powerpoint/2010/main" val="4222697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nvPr>
        </p:nvGraphicFramePr>
        <p:xfrm>
          <a:off x="2057400" y="1524000"/>
          <a:ext cx="6019800" cy="3951780"/>
        </p:xfrm>
        <a:graphic>
          <a:graphicData uri="http://schemas.openxmlformats.org/drawingml/2006/table">
            <a:tbl>
              <a:tblPr/>
              <a:tblGrid>
                <a:gridCol w="1202716">
                  <a:extLst>
                    <a:ext uri="{9D8B030D-6E8A-4147-A177-3AD203B41FA5}">
                      <a16:colId xmlns:a16="http://schemas.microsoft.com/office/drawing/2014/main" val="3105569607"/>
                    </a:ext>
                  </a:extLst>
                </a:gridCol>
                <a:gridCol w="4817084">
                  <a:extLst>
                    <a:ext uri="{9D8B030D-6E8A-4147-A177-3AD203B41FA5}">
                      <a16:colId xmlns:a16="http://schemas.microsoft.com/office/drawing/2014/main" val="1193145279"/>
                    </a:ext>
                  </a:extLst>
                </a:gridCol>
              </a:tblGrid>
              <a:tr h="164123">
                <a:tc>
                  <a:txBody>
                    <a:bodyPr/>
                    <a:lstStyle/>
                    <a:p>
                      <a:pPr algn="l" fontAlgn="t"/>
                      <a:r>
                        <a:rPr lang="en-US" sz="1000" dirty="0">
                          <a:effectLst/>
                        </a:rPr>
                        <a:t>Attribute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Description</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69226855"/>
                  </a:ext>
                </a:extLst>
              </a:tr>
              <a:tr h="164123">
                <a:tc>
                  <a:txBody>
                    <a:bodyPr/>
                    <a:lstStyle/>
                    <a:p>
                      <a:pPr algn="l" fontAlgn="t"/>
                      <a:r>
                        <a:rPr lang="en-US" sz="1000">
                          <a:effectLst/>
                          <a:hlinkClick r:id="rId2"/>
                        </a:rPr>
                        <a:t>onafterprint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after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93154889"/>
                  </a:ext>
                </a:extLst>
              </a:tr>
              <a:tr h="269631">
                <a:tc>
                  <a:txBody>
                    <a:bodyPr/>
                    <a:lstStyle/>
                    <a:p>
                      <a:pPr algn="l" fontAlgn="t"/>
                      <a:r>
                        <a:rPr lang="en-US" sz="1000">
                          <a:effectLst/>
                          <a:hlinkClick r:id="rId3"/>
                        </a:rPr>
                        <a:t>onbeforeprint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before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94257049"/>
                  </a:ext>
                </a:extLst>
              </a:tr>
              <a:tr h="269631">
                <a:tc>
                  <a:txBody>
                    <a:bodyPr/>
                    <a:lstStyle/>
                    <a:p>
                      <a:pPr algn="l" fontAlgn="t"/>
                      <a:r>
                        <a:rPr lang="en-US" sz="1000">
                          <a:effectLst/>
                          <a:hlinkClick r:id="rId4"/>
                        </a:rPr>
                        <a:t>onbeforeunload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the document is about to be unloaded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00295497"/>
                  </a:ext>
                </a:extLst>
              </a:tr>
              <a:tr h="164123">
                <a:tc>
                  <a:txBody>
                    <a:bodyPr/>
                    <a:lstStyle/>
                    <a:p>
                      <a:pPr algn="l" fontAlgn="t"/>
                      <a:r>
                        <a:rPr lang="en-US" sz="1000">
                          <a:effectLst/>
                          <a:hlinkClick r:id="rId5"/>
                        </a:rPr>
                        <a:t>onerror</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when an error occurs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06649959"/>
                  </a:ext>
                </a:extLst>
              </a:tr>
              <a:tr h="269631">
                <a:tc>
                  <a:txBody>
                    <a:bodyPr/>
                    <a:lstStyle/>
                    <a:p>
                      <a:pPr algn="l" fontAlgn="t"/>
                      <a:r>
                        <a:rPr lang="en-US" sz="1000">
                          <a:effectLst/>
                          <a:hlinkClick r:id="rId6"/>
                        </a:rPr>
                        <a:t>onhashchange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there has been changes to the anchor part of the a URL</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20368522"/>
                  </a:ext>
                </a:extLst>
              </a:tr>
              <a:tr h="164123">
                <a:tc>
                  <a:txBody>
                    <a:bodyPr/>
                    <a:lstStyle/>
                    <a:p>
                      <a:pPr algn="l" fontAlgn="t"/>
                      <a:r>
                        <a:rPr lang="en-US" sz="1000">
                          <a:effectLst/>
                          <a:hlinkClick r:id="rId7"/>
                        </a:rPr>
                        <a:t>onload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Fires after the page is finished loading</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94716085"/>
                  </a:ext>
                </a:extLst>
              </a:tr>
              <a:tr h="164123">
                <a:tc>
                  <a:txBody>
                    <a:bodyPr/>
                    <a:lstStyle/>
                    <a:p>
                      <a:pPr algn="l" fontAlgn="t"/>
                      <a:r>
                        <a:rPr lang="en-US" sz="1000">
                          <a:effectLst/>
                        </a:rPr>
                        <a:t>onmessage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 message is triggered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187164685"/>
                  </a:ext>
                </a:extLst>
              </a:tr>
              <a:tr h="164123">
                <a:tc>
                  <a:txBody>
                    <a:bodyPr/>
                    <a:lstStyle/>
                    <a:p>
                      <a:pPr algn="l" fontAlgn="t"/>
                      <a:r>
                        <a:rPr lang="en-US" sz="1000">
                          <a:effectLst/>
                          <a:hlinkClick r:id="rId8"/>
                        </a:rPr>
                        <a:t>onoffline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browser starts to work offline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80147197"/>
                  </a:ext>
                </a:extLst>
              </a:tr>
              <a:tr h="164123">
                <a:tc>
                  <a:txBody>
                    <a:bodyPr/>
                    <a:lstStyle/>
                    <a:p>
                      <a:pPr algn="l" fontAlgn="t"/>
                      <a:r>
                        <a:rPr lang="en-US" sz="1000">
                          <a:effectLst/>
                          <a:hlinkClick r:id="rId9"/>
                        </a:rPr>
                        <a:t>ononline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the browser starts to work online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24680741"/>
                  </a:ext>
                </a:extLst>
              </a:tr>
              <a:tr h="164123">
                <a:tc>
                  <a:txBody>
                    <a:bodyPr/>
                    <a:lstStyle/>
                    <a:p>
                      <a:pPr algn="l" fontAlgn="t"/>
                      <a:r>
                        <a:rPr lang="en-US" sz="1000">
                          <a:effectLst/>
                        </a:rPr>
                        <a:t>onpagehide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a user navigates away from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43291565"/>
                  </a:ext>
                </a:extLst>
              </a:tr>
              <a:tr h="164123">
                <a:tc>
                  <a:txBody>
                    <a:bodyPr/>
                    <a:lstStyle/>
                    <a:p>
                      <a:pPr algn="l" fontAlgn="t"/>
                      <a:r>
                        <a:rPr lang="en-US" sz="1000">
                          <a:effectLst/>
                          <a:hlinkClick r:id="rId10"/>
                        </a:rPr>
                        <a:t>onpageshow</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a user navigates to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8000494"/>
                  </a:ext>
                </a:extLst>
              </a:tr>
              <a:tr h="164123">
                <a:tc>
                  <a:txBody>
                    <a:bodyPr/>
                    <a:lstStyle/>
                    <a:p>
                      <a:pPr algn="l" fontAlgn="t"/>
                      <a:r>
                        <a:rPr lang="en-US" sz="1000">
                          <a:effectLst/>
                        </a:rPr>
                        <a:t>onpopstate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window's history changes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25187917"/>
                  </a:ext>
                </a:extLst>
              </a:tr>
              <a:tr h="164123">
                <a:tc>
                  <a:txBody>
                    <a:bodyPr/>
                    <a:lstStyle/>
                    <a:p>
                      <a:pPr algn="l" fontAlgn="t"/>
                      <a:r>
                        <a:rPr lang="en-US" sz="1000">
                          <a:effectLst/>
                          <a:hlinkClick r:id="rId11"/>
                        </a:rPr>
                        <a:t>onresize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Fires when the browser window is resized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79383791"/>
                  </a:ext>
                </a:extLst>
              </a:tr>
              <a:tr h="164123">
                <a:tc>
                  <a:txBody>
                    <a:bodyPr/>
                    <a:lstStyle/>
                    <a:p>
                      <a:pPr algn="l" fontAlgn="t"/>
                      <a:r>
                        <a:rPr lang="en-US" sz="1000">
                          <a:effectLst/>
                        </a:rPr>
                        <a:t>onstorage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a Web Storage area is updated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473018"/>
                  </a:ext>
                </a:extLst>
              </a:tr>
              <a:tr h="269631">
                <a:tc>
                  <a:txBody>
                    <a:bodyPr/>
                    <a:lstStyle/>
                    <a:p>
                      <a:pPr algn="l" fontAlgn="t"/>
                      <a:r>
                        <a:rPr lang="en-US" sz="1000">
                          <a:effectLst/>
                          <a:hlinkClick r:id="rId12"/>
                        </a:rPr>
                        <a:t>onunload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000" dirty="0">
                          <a:effectLst/>
                        </a:rPr>
                        <a:t>Fires once a page has unloaded (or the browser window has been closed)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989823371"/>
                  </a:ext>
                </a:extLst>
              </a:tr>
            </a:tbl>
          </a:graphicData>
        </a:graphic>
      </p:graphicFrame>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01337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1050" dirty="0" smtClean="0"/>
              <a:t>&lt;!DOCTYPE html&gt;</a:t>
            </a:r>
          </a:p>
          <a:p>
            <a:r>
              <a:rPr lang="en-US" sz="1050" dirty="0" smtClean="0"/>
              <a:t>&lt;html&gt;</a:t>
            </a:r>
          </a:p>
          <a:p>
            <a:r>
              <a:rPr lang="en-US" sz="1050" dirty="0" smtClean="0"/>
              <a:t>&lt;body </a:t>
            </a:r>
            <a:r>
              <a:rPr lang="en-US" sz="1050" dirty="0" err="1" smtClean="0"/>
              <a:t>onresize</a:t>
            </a:r>
            <a:r>
              <a:rPr lang="en-US" sz="1050" dirty="0" smtClean="0"/>
              <a:t>="</a:t>
            </a:r>
            <a:r>
              <a:rPr lang="en-US" sz="1050" dirty="0" err="1" smtClean="0"/>
              <a:t>myFunction</a:t>
            </a:r>
            <a:r>
              <a:rPr lang="en-US" sz="1050" dirty="0" smtClean="0"/>
              <a:t>()"&gt;</a:t>
            </a:r>
          </a:p>
          <a:p>
            <a:r>
              <a:rPr lang="en-US" sz="1050" dirty="0" smtClean="0"/>
              <a:t>&lt;p&gt;Try to resize the browser window.&lt;/p&gt;</a:t>
            </a:r>
          </a:p>
          <a:p>
            <a:r>
              <a:rPr lang="en-US" sz="1050" dirty="0" smtClean="0"/>
              <a:t>&lt;script&gt;</a:t>
            </a:r>
          </a:p>
          <a:p>
            <a:r>
              <a:rPr lang="en-US" sz="1050" dirty="0" smtClean="0"/>
              <a:t>function </a:t>
            </a:r>
            <a:r>
              <a:rPr lang="en-US" sz="1050" dirty="0" err="1" smtClean="0"/>
              <a:t>myFunction</a:t>
            </a:r>
            <a:r>
              <a:rPr lang="en-US" sz="1050" dirty="0" smtClean="0"/>
              <a:t>() {</a:t>
            </a:r>
          </a:p>
          <a:p>
            <a:r>
              <a:rPr lang="en-US" sz="1050" dirty="0" smtClean="0"/>
              <a:t>  alert("You have changed the size of the browser window!");</a:t>
            </a:r>
          </a:p>
          <a:p>
            <a:r>
              <a:rPr lang="en-US" sz="1050" dirty="0" smtClean="0"/>
              <a:t>}</a:t>
            </a:r>
          </a:p>
          <a:p>
            <a:r>
              <a:rPr lang="en-US" sz="1050" dirty="0" smtClean="0"/>
              <a:t>&lt;/script&gt;</a:t>
            </a:r>
          </a:p>
          <a:p>
            <a:r>
              <a:rPr lang="en-US" sz="1050" dirty="0" smtClean="0"/>
              <a:t>&lt;/body&gt;</a:t>
            </a:r>
          </a:p>
          <a:p>
            <a:r>
              <a:rPr lang="en-US" sz="1050" dirty="0" smtClean="0"/>
              <a:t>&lt;/html&gt;</a:t>
            </a:r>
            <a:endParaRPr lang="en-US" sz="1050"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22</a:t>
            </a:fld>
            <a:endParaRPr lang="en-US"/>
          </a:p>
        </p:txBody>
      </p:sp>
      <p:sp>
        <p:nvSpPr>
          <p:cNvPr id="5" name="Content Placeholder 4"/>
          <p:cNvSpPr>
            <a:spLocks noGrp="1"/>
          </p:cNvSpPr>
          <p:nvPr>
            <p:ph sz="quarter" idx="13"/>
          </p:nvPr>
        </p:nvSpPr>
        <p:spPr>
          <a:xfrm>
            <a:off x="914400" y="609600"/>
            <a:ext cx="6400800" cy="533400"/>
          </a:xfrm>
        </p:spPr>
        <p:txBody>
          <a:bodyPr>
            <a:normAutofit/>
          </a:bodyPr>
          <a:lstStyle/>
          <a:p>
            <a:r>
              <a:rPr lang="en-US" dirty="0" smtClean="0"/>
              <a:t>Try to resize the browser window.</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0"/>
            <a:ext cx="7772400" cy="1066800"/>
          </a:xfrm>
        </p:spPr>
        <p:txBody>
          <a:bodyPr/>
          <a:lstStyle/>
          <a:p>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solidFill>
                  <a:srgbClr val="FF0000"/>
                </a:solidFill>
              </a:rPr>
              <a:t>HTML Canvas </a:t>
            </a:r>
            <a:endParaRPr lang="en-US" dirty="0">
              <a:solidFill>
                <a:srgbClr val="FF0000"/>
              </a:solidFill>
            </a:endParaRPr>
          </a:p>
        </p:txBody>
      </p:sp>
      <p:sp>
        <p:nvSpPr>
          <p:cNvPr id="3" name="Subtitle 2"/>
          <p:cNvSpPr>
            <a:spLocks noGrp="1"/>
          </p:cNvSpPr>
          <p:nvPr>
            <p:ph type="subTitle" idx="1"/>
          </p:nvPr>
        </p:nvSpPr>
        <p:spPr>
          <a:xfrm>
            <a:off x="457200" y="1447800"/>
            <a:ext cx="7315200" cy="4191000"/>
          </a:xfrm>
        </p:spPr>
        <p:txBody>
          <a:bodyPr/>
          <a:lstStyle/>
          <a:p>
            <a:pPr algn="l">
              <a:buFont typeface="Arial" pitchFamily="34" charset="0"/>
              <a:buChar char="•"/>
            </a:pPr>
            <a:r>
              <a:rPr lang="en-US" sz="1800" dirty="0" smtClean="0">
                <a:solidFill>
                  <a:schemeClr val="tx1"/>
                </a:solidFill>
                <a:latin typeface="+mj-lt"/>
              </a:rPr>
              <a:t>HTML canvas is an HTML element that provides a drawing surface for creating graphics and animations with JavaScript.</a:t>
            </a:r>
          </a:p>
          <a:p>
            <a:pPr algn="l">
              <a:buFont typeface="Arial" pitchFamily="34" charset="0"/>
              <a:buChar char="•"/>
            </a:pPr>
            <a:r>
              <a:rPr lang="en-US" sz="1800" dirty="0" smtClean="0">
                <a:solidFill>
                  <a:schemeClr val="tx1"/>
                </a:solidFill>
                <a:latin typeface="+mj-lt"/>
              </a:rPr>
              <a:t>Canvas elements have attributes such as width and height that define the size of the drawing area.</a:t>
            </a:r>
          </a:p>
          <a:p>
            <a:pPr algn="l">
              <a:buFont typeface="Arial" pitchFamily="34" charset="0"/>
              <a:buChar char="•"/>
            </a:pPr>
            <a:r>
              <a:rPr lang="en-US" sz="1800" dirty="0" smtClean="0">
                <a:solidFill>
                  <a:schemeClr val="tx1"/>
                </a:solidFill>
                <a:latin typeface="+mj-lt"/>
              </a:rPr>
              <a:t>The Canvas API provides a set of methods and properties for drawing shapes, text, and images on the canvas, as well as manipulating colors, gradients, and patterns.</a:t>
            </a:r>
          </a:p>
          <a:p>
            <a:pPr algn="l">
              <a:buFont typeface="Arial" pitchFamily="34" charset="0"/>
              <a:buChar char="•"/>
            </a:pPr>
            <a:r>
              <a:rPr lang="en-US" sz="1800" dirty="0" smtClean="0">
                <a:solidFill>
                  <a:schemeClr val="tx1"/>
                </a:solidFill>
                <a:latin typeface="+mj-lt"/>
              </a:rPr>
              <a:t>Canvas can be used to create a wide range of visual content, such as charts, graphs, diagrams, animations, games, and more.</a:t>
            </a:r>
          </a:p>
          <a:p>
            <a:pPr algn="l">
              <a:buFont typeface="Arial" pitchFamily="34" charset="0"/>
              <a:buChar char="•"/>
            </a:pPr>
            <a:r>
              <a:rPr lang="en-US" sz="1800" dirty="0" smtClean="0">
                <a:solidFill>
                  <a:schemeClr val="tx1"/>
                </a:solidFill>
                <a:latin typeface="+mj-lt"/>
              </a:rPr>
              <a:t>Canvas is highly customizable with CSS styles that control the appearance of the canvas element and its contents.</a:t>
            </a:r>
          </a:p>
          <a:p>
            <a:pPr algn="l">
              <a:buFont typeface="Arial" pitchFamily="34" charset="0"/>
              <a:buChar char="•"/>
            </a:pPr>
            <a:endParaRPr lang="en-US"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HTML Canvas (contd..)</a:t>
            </a:r>
            <a:endParaRPr lang="en-US" dirty="0"/>
          </a:p>
        </p:txBody>
      </p:sp>
      <p:sp>
        <p:nvSpPr>
          <p:cNvPr id="3" name="Content Placeholder 2"/>
          <p:cNvSpPr>
            <a:spLocks noGrp="1"/>
          </p:cNvSpPr>
          <p:nvPr>
            <p:ph idx="1"/>
          </p:nvPr>
        </p:nvSpPr>
        <p:spPr/>
        <p:txBody>
          <a:bodyPr/>
          <a:lstStyle/>
          <a:p>
            <a:r>
              <a:rPr lang="en-US" sz="1800" dirty="0" smtClean="0">
                <a:latin typeface="+mj-lt"/>
              </a:rPr>
              <a:t>Canvas supports interactivity and animation, allowing you to create dynamic, user-driven content that responds to user input.</a:t>
            </a:r>
          </a:p>
          <a:p>
            <a:r>
              <a:rPr lang="en-US" sz="1800" dirty="0" smtClean="0">
                <a:latin typeface="+mj-lt"/>
              </a:rPr>
              <a:t>Canvas can be integrated with other web technologies, such as HTML, CSS, and JavaScript, to create sophisticated web applications.</a:t>
            </a:r>
          </a:p>
          <a:p>
            <a:r>
              <a:rPr lang="en-US" sz="1800" dirty="0" smtClean="0">
                <a:latin typeface="+mj-lt"/>
              </a:rPr>
              <a:t>Canvas is supported by most modern web browsers, including Chrome, Firefox, Safari, and Edge.</a:t>
            </a:r>
          </a:p>
          <a:p>
            <a:r>
              <a:rPr lang="en-US" sz="1800" dirty="0" smtClean="0">
                <a:latin typeface="+mj-lt"/>
              </a:rPr>
              <a:t>Canvas requires some programming knowledge, as you need to write JavaScript code to create and manipulate graphics on the canvas.</a:t>
            </a:r>
          </a:p>
          <a:p>
            <a:r>
              <a:rPr lang="en-US" sz="1800" dirty="0" smtClean="0">
                <a:latin typeface="+mj-lt"/>
              </a:rPr>
              <a:t>There are also many libraries and frameworks available that can help you create more complex and advanced canvas projects, such as Three.js, D3.js, and p5.js.</a:t>
            </a:r>
          </a:p>
          <a:p>
            <a:endParaRPr lang="en-US" sz="14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spcBef>
                <a:spcPts val="0"/>
              </a:spcBef>
              <a:spcAft>
                <a:spcPts val="0"/>
              </a:spcAft>
            </a:pPr>
            <a:r>
              <a:rPr lang="en-US" sz="1050" dirty="0" smtClean="0"/>
              <a:t>&lt;!DOCTYPE html&gt;</a:t>
            </a:r>
          </a:p>
          <a:p>
            <a:pPr>
              <a:spcBef>
                <a:spcPts val="0"/>
              </a:spcBef>
              <a:spcAft>
                <a:spcPts val="0"/>
              </a:spcAft>
            </a:pPr>
            <a:r>
              <a:rPr lang="en-US" sz="1050" dirty="0" smtClean="0"/>
              <a:t>&lt;html&gt;</a:t>
            </a:r>
          </a:p>
          <a:p>
            <a:pPr>
              <a:spcBef>
                <a:spcPts val="0"/>
              </a:spcBef>
              <a:spcAft>
                <a:spcPts val="0"/>
              </a:spcAft>
            </a:pPr>
            <a:r>
              <a:rPr lang="en-US" sz="1050" dirty="0" smtClean="0"/>
              <a:t>&lt;body&gt;</a:t>
            </a:r>
          </a:p>
          <a:p>
            <a:pPr>
              <a:spcBef>
                <a:spcPts val="0"/>
              </a:spcBef>
              <a:spcAft>
                <a:spcPts val="0"/>
              </a:spcAft>
            </a:pPr>
            <a:endParaRPr lang="en-US" sz="1050" dirty="0" smtClean="0"/>
          </a:p>
          <a:p>
            <a:pPr>
              <a:spcBef>
                <a:spcPts val="0"/>
              </a:spcBef>
              <a:spcAft>
                <a:spcPts val="0"/>
              </a:spcAft>
            </a:pPr>
            <a:r>
              <a:rPr lang="en-US" sz="1050" dirty="0" smtClean="0"/>
              <a:t>&lt;canvas id="</a:t>
            </a:r>
            <a:r>
              <a:rPr lang="en-US" sz="1050" dirty="0" err="1" smtClean="0"/>
              <a:t>myCanvas</a:t>
            </a:r>
            <a:r>
              <a:rPr lang="en-US" sz="1050" dirty="0" smtClean="0"/>
              <a:t>" width="300" height="150" style="border:1px solid #d3d3d3;"&gt;</a:t>
            </a:r>
          </a:p>
          <a:p>
            <a:pPr>
              <a:spcBef>
                <a:spcPts val="0"/>
              </a:spcBef>
              <a:spcAft>
                <a:spcPts val="0"/>
              </a:spcAft>
            </a:pPr>
            <a:r>
              <a:rPr lang="en-US" sz="1050" dirty="0" smtClean="0"/>
              <a:t>Your browser does not support the HTML5 canvas tag.&lt;/canvas&gt;</a:t>
            </a:r>
          </a:p>
          <a:p>
            <a:pPr>
              <a:spcBef>
                <a:spcPts val="0"/>
              </a:spcBef>
              <a:spcAft>
                <a:spcPts val="0"/>
              </a:spcAft>
            </a:pPr>
            <a:endParaRPr lang="en-US" sz="1050" dirty="0" smtClean="0"/>
          </a:p>
          <a:p>
            <a:pPr>
              <a:spcBef>
                <a:spcPts val="0"/>
              </a:spcBef>
              <a:spcAft>
                <a:spcPts val="0"/>
              </a:spcAft>
            </a:pPr>
            <a:r>
              <a:rPr lang="en-US" sz="1050" dirty="0" smtClean="0"/>
              <a:t>&lt;script&gt;</a:t>
            </a:r>
          </a:p>
          <a:p>
            <a:pPr>
              <a:spcBef>
                <a:spcPts val="0"/>
              </a:spcBef>
              <a:spcAft>
                <a:spcPts val="0"/>
              </a:spcAft>
            </a:pPr>
            <a:r>
              <a:rPr lang="en-US" sz="1050" dirty="0" err="1" smtClean="0"/>
              <a:t>var</a:t>
            </a:r>
            <a:r>
              <a:rPr lang="en-US" sz="1050" dirty="0" smtClean="0"/>
              <a:t> c = </a:t>
            </a:r>
            <a:r>
              <a:rPr lang="en-US" sz="1050" dirty="0" err="1" smtClean="0"/>
              <a:t>document.getElementById</a:t>
            </a:r>
            <a:r>
              <a:rPr lang="en-US" sz="1050" dirty="0" smtClean="0"/>
              <a:t>("</a:t>
            </a:r>
            <a:r>
              <a:rPr lang="en-US" sz="1050" dirty="0" err="1" smtClean="0"/>
              <a:t>myCanvas</a:t>
            </a:r>
            <a:r>
              <a:rPr lang="en-US" sz="1050" dirty="0" smtClean="0"/>
              <a:t>");</a:t>
            </a:r>
          </a:p>
          <a:p>
            <a:pPr>
              <a:spcBef>
                <a:spcPts val="0"/>
              </a:spcBef>
              <a:spcAft>
                <a:spcPts val="0"/>
              </a:spcAft>
            </a:pPr>
            <a:r>
              <a:rPr lang="en-US" sz="1050" dirty="0" err="1" smtClean="0"/>
              <a:t>var</a:t>
            </a:r>
            <a:r>
              <a:rPr lang="en-US" sz="1050" dirty="0" smtClean="0"/>
              <a:t> </a:t>
            </a:r>
            <a:r>
              <a:rPr lang="en-US" sz="1050" dirty="0" err="1" smtClean="0"/>
              <a:t>ctx</a:t>
            </a:r>
            <a:r>
              <a:rPr lang="en-US" sz="1050" dirty="0" smtClean="0"/>
              <a:t> = </a:t>
            </a:r>
            <a:r>
              <a:rPr lang="en-US" sz="1050" dirty="0" err="1" smtClean="0"/>
              <a:t>c.getContext</a:t>
            </a:r>
            <a:r>
              <a:rPr lang="en-US" sz="1050" dirty="0" smtClean="0"/>
              <a:t>("2d");</a:t>
            </a:r>
          </a:p>
          <a:p>
            <a:pPr>
              <a:spcBef>
                <a:spcPts val="0"/>
              </a:spcBef>
              <a:spcAft>
                <a:spcPts val="0"/>
              </a:spcAft>
            </a:pPr>
            <a:r>
              <a:rPr lang="en-US" sz="1050" dirty="0" err="1" smtClean="0"/>
              <a:t>ctx.fillStyle</a:t>
            </a:r>
            <a:r>
              <a:rPr lang="en-US" sz="1050" dirty="0" smtClean="0"/>
              <a:t> = "#FF0000";</a:t>
            </a:r>
          </a:p>
          <a:p>
            <a:pPr>
              <a:spcBef>
                <a:spcPts val="0"/>
              </a:spcBef>
              <a:spcAft>
                <a:spcPts val="0"/>
              </a:spcAft>
            </a:pPr>
            <a:r>
              <a:rPr lang="en-US" sz="1050" dirty="0" err="1" smtClean="0"/>
              <a:t>ctx.fillRect</a:t>
            </a:r>
            <a:r>
              <a:rPr lang="en-US" sz="1050" dirty="0" smtClean="0"/>
              <a:t>(20, 20, 150, 100);</a:t>
            </a:r>
          </a:p>
          <a:p>
            <a:pPr>
              <a:spcBef>
                <a:spcPts val="0"/>
              </a:spcBef>
              <a:spcAft>
                <a:spcPts val="0"/>
              </a:spcAft>
            </a:pPr>
            <a:r>
              <a:rPr lang="en-US" sz="1050" dirty="0" smtClean="0"/>
              <a:t>&lt;/script&gt;</a:t>
            </a:r>
          </a:p>
          <a:p>
            <a:pPr>
              <a:spcBef>
                <a:spcPts val="0"/>
              </a:spcBef>
              <a:spcAft>
                <a:spcPts val="0"/>
              </a:spcAft>
            </a:pPr>
            <a:endParaRPr lang="en-US" sz="1050" dirty="0" smtClean="0"/>
          </a:p>
          <a:p>
            <a:pPr>
              <a:spcBef>
                <a:spcPts val="0"/>
              </a:spcBef>
              <a:spcAft>
                <a:spcPts val="0"/>
              </a:spcAft>
            </a:pPr>
            <a:r>
              <a:rPr lang="en-US" sz="1050" dirty="0" smtClean="0"/>
              <a:t>&lt;/body&gt;</a:t>
            </a:r>
          </a:p>
          <a:p>
            <a:pPr>
              <a:spcBef>
                <a:spcPts val="0"/>
              </a:spcBef>
              <a:spcAft>
                <a:spcPts val="0"/>
              </a:spcAft>
            </a:pPr>
            <a:r>
              <a:rPr lang="en-US" sz="1050" dirty="0" smtClean="0"/>
              <a:t>&lt;/html&gt;</a:t>
            </a:r>
            <a:endParaRPr lang="en-US" sz="1050"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25</a:t>
            </a:fld>
            <a:endParaRPr lang="en-US"/>
          </a:p>
        </p:txBody>
      </p:sp>
      <p:sp>
        <p:nvSpPr>
          <p:cNvPr id="5" name="Content Placeholder 4"/>
          <p:cNvSpPr>
            <a:spLocks noGrp="1"/>
          </p:cNvSpPr>
          <p:nvPr>
            <p:ph sz="quarter" idx="13"/>
          </p:nvPr>
        </p:nvSpPr>
        <p:spPr/>
        <p:txBody>
          <a:bodyPr>
            <a:normAutofit lnSpcReduction="10000"/>
          </a:bodyPr>
          <a:lstStyle/>
          <a:p>
            <a:r>
              <a:rPr lang="en-US" dirty="0" smtClean="0">
                <a:solidFill>
                  <a:srgbClr val="FF0000"/>
                </a:solidFill>
              </a:rPr>
              <a:t>Example</a:t>
            </a:r>
            <a:endParaRPr lang="en-US"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3" name="Content Placeholder 2"/>
          <p:cNvSpPr>
            <a:spLocks noGrp="1"/>
          </p:cNvSpPr>
          <p:nvPr>
            <p:ph idx="1"/>
          </p:nvPr>
        </p:nvSpPr>
        <p:spPr/>
        <p:txBody>
          <a:bodyPr/>
          <a:lstStyle/>
          <a:p>
            <a:r>
              <a:rPr lang="en-US" dirty="0" err="1" smtClean="0"/>
              <a:t>WebSockets</a:t>
            </a:r>
            <a:r>
              <a:rPr lang="en-US" dirty="0" smtClean="0"/>
              <a:t> is a next-generation bidirectional communication technology for web applications which operates over a single socket and is exposed via a JavaScript interface in HTML 5 compliant browsers.</a:t>
            </a:r>
          </a:p>
          <a:p>
            <a:r>
              <a:rPr lang="en-US" dirty="0" smtClean="0"/>
              <a:t>Once you get a Web Socket connection with the web server, you can send data from browser to server by calling a </a:t>
            </a:r>
            <a:r>
              <a:rPr lang="en-US" b="1" dirty="0" smtClean="0"/>
              <a:t>send()</a:t>
            </a:r>
            <a:r>
              <a:rPr lang="en-US" dirty="0" smtClean="0"/>
              <a:t> method, and receive data from server to browser by an </a:t>
            </a:r>
            <a:r>
              <a:rPr lang="en-US" b="1" dirty="0" err="1" smtClean="0"/>
              <a:t>onmessage</a:t>
            </a:r>
            <a:r>
              <a:rPr lang="en-US" dirty="0" smtClean="0"/>
              <a:t> event handler.</a:t>
            </a:r>
          </a:p>
          <a:p>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26</a:t>
            </a:fld>
            <a:endParaRPr lang="en-US"/>
          </a:p>
        </p:txBody>
      </p:sp>
      <p:sp>
        <p:nvSpPr>
          <p:cNvPr id="5" name="Content Placeholder 4"/>
          <p:cNvSpPr>
            <a:spLocks noGrp="1"/>
          </p:cNvSpPr>
          <p:nvPr>
            <p:ph sz="quarter" idx="13"/>
          </p:nvPr>
        </p:nvSpPr>
        <p:spPr>
          <a:xfrm>
            <a:off x="914400" y="1219200"/>
            <a:ext cx="6400800" cy="304800"/>
          </a:xfrm>
        </p:spPr>
        <p:txBody>
          <a:bodyPr>
            <a:normAutofit lnSpcReduction="10000"/>
          </a:bodyPr>
          <a:lstStyle/>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27</a:t>
            </a:fld>
            <a:endParaRPr lang="en-US"/>
          </a:p>
        </p:txBody>
      </p:sp>
      <p:sp>
        <p:nvSpPr>
          <p:cNvPr id="5" name="Content Placeholder 4"/>
          <p:cNvSpPr>
            <a:spLocks noGrp="1"/>
          </p:cNvSpPr>
          <p:nvPr>
            <p:ph sz="quarter" idx="13"/>
          </p:nvPr>
        </p:nvSpPr>
        <p:spPr/>
        <p:txBody>
          <a:bodyPr>
            <a:normAutofit lnSpcReduction="10000"/>
          </a:bodyPr>
          <a:lstStyle/>
          <a:p>
            <a:endParaRPr lang="en-US"/>
          </a:p>
        </p:txBody>
      </p:sp>
      <p:sp>
        <p:nvSpPr>
          <p:cNvPr id="6" name="Content Placeholder 5"/>
          <p:cNvSpPr>
            <a:spLocks noGrp="1"/>
          </p:cNvSpPr>
          <p:nvPr>
            <p:ph idx="1"/>
          </p:nvPr>
        </p:nvSpPr>
        <p:spPr/>
        <p:txBody>
          <a:bodyPr/>
          <a:lstStyle/>
          <a:p>
            <a:r>
              <a:rPr lang="en-US" dirty="0" smtClean="0"/>
              <a:t>Following is the API which creates a new </a:t>
            </a:r>
            <a:r>
              <a:rPr lang="en-US" dirty="0" err="1" smtClean="0"/>
              <a:t>WebSocket</a:t>
            </a:r>
            <a:r>
              <a:rPr lang="en-US" dirty="0" smtClean="0"/>
              <a:t> object.</a:t>
            </a:r>
          </a:p>
          <a:p>
            <a:r>
              <a:rPr lang="en-US" dirty="0" err="1" smtClean="0"/>
              <a:t>var</a:t>
            </a:r>
            <a:r>
              <a:rPr lang="en-US" dirty="0" smtClean="0"/>
              <a:t> Socket = new </a:t>
            </a:r>
            <a:r>
              <a:rPr lang="en-US" dirty="0" err="1" smtClean="0"/>
              <a:t>WebSocket</a:t>
            </a:r>
            <a:r>
              <a:rPr lang="en-US" dirty="0" smtClean="0"/>
              <a:t>(</a:t>
            </a:r>
            <a:r>
              <a:rPr lang="en-US" dirty="0" err="1" smtClean="0"/>
              <a:t>url</a:t>
            </a:r>
            <a:r>
              <a:rPr lang="en-US" dirty="0" smtClean="0"/>
              <a:t>, [</a:t>
            </a:r>
            <a:r>
              <a:rPr lang="en-US" dirty="0" err="1" smtClean="0"/>
              <a:t>protocal</a:t>
            </a:r>
            <a:r>
              <a:rPr lang="en-US" dirty="0" smtClean="0"/>
              <a:t>] ); Here first argument, </a:t>
            </a:r>
            <a:r>
              <a:rPr lang="en-US" dirty="0" err="1" smtClean="0"/>
              <a:t>url</a:t>
            </a:r>
            <a:r>
              <a:rPr lang="en-US" dirty="0" smtClean="0"/>
              <a:t>, specifies the URL to which to connect. The second attribute, protocol is optional, and if present, specifies a sub-protocol that the server must support for the connection to be successful.</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0"/>
              </a:spcBef>
              <a:spcAft>
                <a:spcPts val="0"/>
              </a:spcAft>
            </a:pPr>
            <a:r>
              <a:rPr lang="en-US" sz="1800" dirty="0" smtClean="0">
                <a:latin typeface="+mj-lt"/>
              </a:rPr>
              <a:t>The transform property applies a 2D or 3D transformation to an element.</a:t>
            </a:r>
          </a:p>
          <a:p>
            <a:pPr>
              <a:spcBef>
                <a:spcPts val="0"/>
              </a:spcBef>
              <a:spcAft>
                <a:spcPts val="0"/>
              </a:spcAft>
            </a:pPr>
            <a:r>
              <a:rPr lang="en-US" sz="1800" dirty="0" smtClean="0">
                <a:latin typeface="+mj-lt"/>
              </a:rPr>
              <a:t>Some common transform functions that can be used with the transform property include:</a:t>
            </a:r>
          </a:p>
          <a:p>
            <a:r>
              <a:rPr lang="en-US" sz="1800" dirty="0" smtClean="0">
                <a:latin typeface="+mj-lt"/>
              </a:rPr>
              <a:t>rotate: Rotates the element by a specified angle.</a:t>
            </a:r>
          </a:p>
          <a:p>
            <a:r>
              <a:rPr lang="en-US" sz="1800" dirty="0" smtClean="0">
                <a:latin typeface="+mj-lt"/>
              </a:rPr>
              <a:t>scale: Scales the element by a specified factor.</a:t>
            </a:r>
          </a:p>
          <a:p>
            <a:r>
              <a:rPr lang="en-US" sz="1800" dirty="0" smtClean="0">
                <a:latin typeface="+mj-lt"/>
              </a:rPr>
              <a:t>skew: Skews the element by a specified angle.</a:t>
            </a:r>
          </a:p>
          <a:p>
            <a:r>
              <a:rPr lang="en-US" sz="1800" dirty="0" smtClean="0">
                <a:latin typeface="+mj-lt"/>
              </a:rPr>
              <a:t>translate: Moves the element by a specified distance.</a:t>
            </a:r>
          </a:p>
        </p:txBody>
      </p:sp>
      <p:sp>
        <p:nvSpPr>
          <p:cNvPr id="4" name="Slide Number Placeholder 3"/>
          <p:cNvSpPr>
            <a:spLocks noGrp="1"/>
          </p:cNvSpPr>
          <p:nvPr>
            <p:ph type="sldNum" sz="quarter" idx="12"/>
          </p:nvPr>
        </p:nvSpPr>
        <p:spPr/>
        <p:txBody>
          <a:bodyPr/>
          <a:lstStyle/>
          <a:p>
            <a:fld id="{8746D3AE-9A6B-4724-B938-46259D069CC8}" type="slidenum">
              <a:rPr lang="en-US" smtClean="0"/>
              <a:pPr/>
              <a:t>28</a:t>
            </a:fld>
            <a:endParaRPr lang="en-US"/>
          </a:p>
        </p:txBody>
      </p:sp>
      <p:sp>
        <p:nvSpPr>
          <p:cNvPr id="5" name="Content Placeholder 4"/>
          <p:cNvSpPr>
            <a:spLocks noGrp="1"/>
          </p:cNvSpPr>
          <p:nvPr>
            <p:ph sz="quarter" idx="13"/>
          </p:nvPr>
        </p:nvSpPr>
        <p:spPr>
          <a:xfrm>
            <a:off x="914400" y="152400"/>
            <a:ext cx="6400800" cy="609600"/>
          </a:xfrm>
        </p:spPr>
        <p:txBody>
          <a:bodyPr>
            <a:noAutofit/>
          </a:bodyPr>
          <a:lstStyle/>
          <a:p>
            <a:r>
              <a:rPr lang="en-US" sz="3200" dirty="0" smtClean="0">
                <a:solidFill>
                  <a:srgbClr val="FF0000"/>
                </a:solidFill>
              </a:rPr>
              <a:t>Transform Property</a:t>
            </a:r>
            <a:endParaRPr lang="en-US" sz="3200"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The translate() Method</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sz="1050" dirty="0" smtClean="0"/>
              <a:t>The translate() method moves an element from its current position:</a:t>
            </a:r>
          </a:p>
          <a:p>
            <a:pPr>
              <a:spcBef>
                <a:spcPts val="0"/>
              </a:spcBef>
              <a:spcAft>
                <a:spcPts val="0"/>
              </a:spcAft>
            </a:pPr>
            <a:r>
              <a:rPr lang="en-US" sz="1050" dirty="0" smtClean="0"/>
              <a:t>&lt;html&gt;</a:t>
            </a:r>
          </a:p>
          <a:p>
            <a:pPr>
              <a:spcBef>
                <a:spcPts val="0"/>
              </a:spcBef>
              <a:spcAft>
                <a:spcPts val="0"/>
              </a:spcAft>
            </a:pPr>
            <a:r>
              <a:rPr lang="en-US" sz="1050" dirty="0" smtClean="0"/>
              <a:t>&lt;head&gt;</a:t>
            </a:r>
          </a:p>
          <a:p>
            <a:pPr>
              <a:spcBef>
                <a:spcPts val="0"/>
              </a:spcBef>
              <a:spcAft>
                <a:spcPts val="0"/>
              </a:spcAft>
            </a:pPr>
            <a:r>
              <a:rPr lang="en-US" sz="1050" dirty="0" smtClean="0"/>
              <a:t>&lt;style&gt; </a:t>
            </a:r>
          </a:p>
          <a:p>
            <a:pPr>
              <a:spcBef>
                <a:spcPts val="0"/>
              </a:spcBef>
              <a:spcAft>
                <a:spcPts val="0"/>
              </a:spcAft>
            </a:pPr>
            <a:r>
              <a:rPr lang="en-US" sz="1050" dirty="0" smtClean="0"/>
              <a:t>div {</a:t>
            </a:r>
          </a:p>
          <a:p>
            <a:pPr>
              <a:spcBef>
                <a:spcPts val="0"/>
              </a:spcBef>
              <a:spcAft>
                <a:spcPts val="0"/>
              </a:spcAft>
            </a:pPr>
            <a:r>
              <a:rPr lang="en-US" sz="1050" dirty="0" smtClean="0"/>
              <a:t>  width: 300px;</a:t>
            </a:r>
          </a:p>
          <a:p>
            <a:pPr>
              <a:spcBef>
                <a:spcPts val="0"/>
              </a:spcBef>
              <a:spcAft>
                <a:spcPts val="0"/>
              </a:spcAft>
            </a:pPr>
            <a:r>
              <a:rPr lang="en-US" sz="1050" dirty="0" smtClean="0"/>
              <a:t>  height: 100px;</a:t>
            </a:r>
          </a:p>
          <a:p>
            <a:pPr>
              <a:spcBef>
                <a:spcPts val="0"/>
              </a:spcBef>
              <a:spcAft>
                <a:spcPts val="0"/>
              </a:spcAft>
            </a:pPr>
            <a:r>
              <a:rPr lang="en-US" sz="1050" dirty="0" smtClean="0"/>
              <a:t>  background-color: yellow;</a:t>
            </a:r>
          </a:p>
          <a:p>
            <a:pPr>
              <a:spcBef>
                <a:spcPts val="0"/>
              </a:spcBef>
              <a:spcAft>
                <a:spcPts val="0"/>
              </a:spcAft>
            </a:pPr>
            <a:r>
              <a:rPr lang="en-US" sz="1050" dirty="0" smtClean="0"/>
              <a:t>  border: 1px solid black;</a:t>
            </a:r>
          </a:p>
          <a:p>
            <a:pPr>
              <a:spcBef>
                <a:spcPts val="0"/>
              </a:spcBef>
              <a:spcAft>
                <a:spcPts val="0"/>
              </a:spcAft>
            </a:pPr>
            <a:r>
              <a:rPr lang="en-US" sz="1050" dirty="0" smtClean="0"/>
              <a:t>  transform: translate(50px,100px);</a:t>
            </a:r>
          </a:p>
          <a:p>
            <a:pPr>
              <a:spcBef>
                <a:spcPts val="0"/>
              </a:spcBef>
              <a:spcAft>
                <a:spcPts val="0"/>
              </a:spcAft>
            </a:pPr>
            <a:r>
              <a:rPr lang="en-US" sz="1050" dirty="0" smtClean="0"/>
              <a:t>}</a:t>
            </a:r>
          </a:p>
          <a:p>
            <a:pPr>
              <a:spcBef>
                <a:spcPts val="0"/>
              </a:spcBef>
              <a:spcAft>
                <a:spcPts val="0"/>
              </a:spcAft>
            </a:pPr>
            <a:r>
              <a:rPr lang="en-US" sz="1050" dirty="0" smtClean="0"/>
              <a:t>&lt;/style&gt;</a:t>
            </a:r>
          </a:p>
          <a:p>
            <a:pPr>
              <a:spcBef>
                <a:spcPts val="0"/>
              </a:spcBef>
              <a:spcAft>
                <a:spcPts val="0"/>
              </a:spcAft>
            </a:pPr>
            <a:r>
              <a:rPr lang="en-US" sz="1050" dirty="0" smtClean="0"/>
              <a:t>&lt;/head&gt;</a:t>
            </a:r>
          </a:p>
          <a:p>
            <a:pPr>
              <a:spcBef>
                <a:spcPts val="0"/>
              </a:spcBef>
              <a:spcAft>
                <a:spcPts val="0"/>
              </a:spcAft>
            </a:pPr>
            <a:r>
              <a:rPr lang="en-US" sz="1050" dirty="0" smtClean="0"/>
              <a:t>&lt;body&gt;</a:t>
            </a:r>
          </a:p>
          <a:p>
            <a:pPr>
              <a:spcBef>
                <a:spcPts val="0"/>
              </a:spcBef>
              <a:spcAft>
                <a:spcPts val="0"/>
              </a:spcAft>
            </a:pPr>
            <a:r>
              <a:rPr lang="en-US" sz="1050" dirty="0" smtClean="0"/>
              <a:t>&lt;h1&gt;The translate() Method&lt;/h1&gt;</a:t>
            </a:r>
          </a:p>
          <a:p>
            <a:pPr>
              <a:spcBef>
                <a:spcPts val="0"/>
              </a:spcBef>
              <a:spcAft>
                <a:spcPts val="0"/>
              </a:spcAft>
            </a:pPr>
            <a:r>
              <a:rPr lang="en-US" sz="1050" dirty="0" smtClean="0"/>
              <a:t>&lt;p&gt;The translate() method moves an element from its current position:&lt;/p&gt;</a:t>
            </a:r>
          </a:p>
          <a:p>
            <a:pPr>
              <a:spcBef>
                <a:spcPts val="0"/>
              </a:spcBef>
              <a:spcAft>
                <a:spcPts val="0"/>
              </a:spcAft>
            </a:pPr>
            <a:endParaRPr lang="en-US" sz="1050" dirty="0" smtClean="0"/>
          </a:p>
          <a:p>
            <a:pPr>
              <a:spcBef>
                <a:spcPts val="0"/>
              </a:spcBef>
              <a:spcAft>
                <a:spcPts val="0"/>
              </a:spcAft>
            </a:pPr>
            <a:r>
              <a:rPr lang="en-US" sz="1050" dirty="0" smtClean="0"/>
              <a:t>&lt;div&gt;</a:t>
            </a:r>
          </a:p>
          <a:p>
            <a:pPr>
              <a:spcBef>
                <a:spcPts val="0"/>
              </a:spcBef>
              <a:spcAft>
                <a:spcPts val="0"/>
              </a:spcAft>
            </a:pPr>
            <a:r>
              <a:rPr lang="en-US" sz="1050" dirty="0" smtClean="0"/>
              <a:t>This div element is moved 50 pixels to the right, and 100 pixels down from its current position.</a:t>
            </a:r>
          </a:p>
          <a:p>
            <a:pPr>
              <a:spcBef>
                <a:spcPts val="0"/>
              </a:spcBef>
              <a:spcAft>
                <a:spcPts val="0"/>
              </a:spcAft>
            </a:pPr>
            <a:r>
              <a:rPr lang="en-US" sz="1050" dirty="0" smtClean="0"/>
              <a:t>&lt;/div&gt;</a:t>
            </a:r>
          </a:p>
          <a:p>
            <a:pPr>
              <a:spcBef>
                <a:spcPts val="0"/>
              </a:spcBef>
              <a:spcAft>
                <a:spcPts val="0"/>
              </a:spcAft>
            </a:pPr>
            <a:endParaRPr lang="en-US" sz="1050" dirty="0" smtClean="0"/>
          </a:p>
          <a:p>
            <a:pPr>
              <a:spcBef>
                <a:spcPts val="0"/>
              </a:spcBef>
              <a:spcAft>
                <a:spcPts val="0"/>
              </a:spcAft>
            </a:pPr>
            <a:r>
              <a:rPr lang="en-US" sz="1050" dirty="0" smtClean="0"/>
              <a:t>&lt;/body&gt;</a:t>
            </a:r>
          </a:p>
          <a:p>
            <a:pPr>
              <a:spcBef>
                <a:spcPts val="0"/>
              </a:spcBef>
              <a:spcAft>
                <a:spcPts val="0"/>
              </a:spcAft>
            </a:pPr>
            <a:r>
              <a:rPr lang="en-US" sz="1050" dirty="0" smtClean="0"/>
              <a:t>&lt;/html&gt;</a:t>
            </a:r>
          </a:p>
          <a:p>
            <a:endParaRPr lang="en-US" sz="100" dirty="0" smtClean="0"/>
          </a:p>
          <a:p>
            <a:endParaRPr lang="en-US" sz="100" dirty="0" smtClean="0"/>
          </a:p>
          <a:p>
            <a:endParaRPr lang="en-US" sz="100" dirty="0" smtClean="0"/>
          </a:p>
          <a:p>
            <a:endParaRPr lang="en-US" sz="1050"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2362200"/>
            <a:ext cx="7772400" cy="1362075"/>
          </a:xfrm>
        </p:spPr>
        <p:txBody>
          <a:bodyPr/>
          <a:lstStyle/>
          <a:p>
            <a:r>
              <a:rPr lang="en-US" dirty="0" smtClean="0"/>
              <a:t>HTML </a:t>
            </a:r>
            <a:r>
              <a:rPr lang="en-US" dirty="0" smtClean="0">
                <a:solidFill>
                  <a:schemeClr val="tx2"/>
                </a:solidFill>
              </a:rPr>
              <a:t>SEMANTIC ELEMENTS</a:t>
            </a:r>
            <a:endParaRPr lang="en-US" dirty="0">
              <a:solidFill>
                <a:schemeClr val="tx2"/>
              </a:solidFill>
            </a:endParaRPr>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3622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CSS Gradients</a:t>
            </a:r>
            <a:endParaRPr lang="en-US" dirty="0"/>
          </a:p>
        </p:txBody>
      </p:sp>
      <p:sp>
        <p:nvSpPr>
          <p:cNvPr id="3" name="Content Placeholder 2"/>
          <p:cNvSpPr>
            <a:spLocks noGrp="1"/>
          </p:cNvSpPr>
          <p:nvPr>
            <p:ph idx="1"/>
          </p:nvPr>
        </p:nvSpPr>
        <p:spPr/>
        <p:txBody>
          <a:bodyPr/>
          <a:lstStyle/>
          <a:p>
            <a:r>
              <a:rPr lang="en-US" sz="2000" dirty="0" smtClean="0"/>
              <a:t>CSS gradients let you display smooth transitions between two or more specified colors.</a:t>
            </a:r>
          </a:p>
          <a:p>
            <a:r>
              <a:rPr lang="en-US" sz="2000" dirty="0" smtClean="0"/>
              <a:t>CSS defines three types of gradients:</a:t>
            </a:r>
          </a:p>
          <a:p>
            <a:r>
              <a:rPr lang="en-US" sz="2000" b="1" dirty="0" smtClean="0"/>
              <a:t>Linear Gradients (goes down/up/left/right/diagonally)</a:t>
            </a:r>
            <a:endParaRPr lang="en-US" sz="2000" dirty="0" smtClean="0"/>
          </a:p>
          <a:p>
            <a:r>
              <a:rPr lang="en-US" sz="2000" b="1" dirty="0" smtClean="0"/>
              <a:t>Radial Gradients (defined by their center)</a:t>
            </a:r>
            <a:endParaRPr lang="en-US" sz="2000" dirty="0" smtClean="0"/>
          </a:p>
          <a:p>
            <a:r>
              <a:rPr lang="en-US" sz="2000" b="1" dirty="0" smtClean="0"/>
              <a:t>Conic Gradients (rotated around a center point)</a:t>
            </a:r>
            <a:endParaRPr lang="en-US" sz="2000" dirty="0" smtClean="0"/>
          </a:p>
          <a:p>
            <a:endParaRPr lang="en-US" sz="20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Linear Gradients</a:t>
            </a:r>
            <a:endParaRPr lang="en-US" dirty="0"/>
          </a:p>
        </p:txBody>
      </p:sp>
      <p:sp>
        <p:nvSpPr>
          <p:cNvPr id="3" name="Content Placeholder 2"/>
          <p:cNvSpPr>
            <a:spLocks noGrp="1"/>
          </p:cNvSpPr>
          <p:nvPr>
            <p:ph idx="1"/>
          </p:nvPr>
        </p:nvSpPr>
        <p:spPr/>
        <p:txBody>
          <a:bodyPr/>
          <a:lstStyle/>
          <a:p>
            <a:r>
              <a:rPr lang="en-US" dirty="0" smtClean="0"/>
              <a:t>To create a linear gradient you must define at least two color stops. Color stops are the colors you want to render smooth transitions among. You can also set a starting point and a direction (or an angle) along with the gradient effect.</a:t>
            </a:r>
          </a:p>
          <a:p>
            <a:endParaRPr lang="en-US"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 - Top to Bottom (this is default)</a:t>
            </a:r>
            <a:endParaRPr lang="en-US" dirty="0"/>
          </a:p>
        </p:txBody>
      </p:sp>
      <p:sp>
        <p:nvSpPr>
          <p:cNvPr id="3" name="Content Placeholder 2"/>
          <p:cNvSpPr>
            <a:spLocks noGrp="1"/>
          </p:cNvSpPr>
          <p:nvPr>
            <p:ph idx="1"/>
          </p:nvPr>
        </p:nvSpPr>
        <p:spPr/>
        <p:txBody>
          <a:bodyPr/>
          <a:lstStyle/>
          <a:p>
            <a:pPr>
              <a:buNone/>
            </a:pPr>
            <a:r>
              <a:rPr lang="en-US" sz="1100" dirty="0" smtClean="0"/>
              <a:t>&lt;!DOCTYPE html&gt;</a:t>
            </a:r>
          </a:p>
          <a:p>
            <a:pPr>
              <a:buNone/>
            </a:pPr>
            <a:r>
              <a:rPr lang="en-US" sz="1100" dirty="0" smtClean="0"/>
              <a:t>&lt;html&gt;</a:t>
            </a:r>
          </a:p>
          <a:p>
            <a:pPr>
              <a:buNone/>
            </a:pPr>
            <a:r>
              <a:rPr lang="en-US" sz="1100" dirty="0" smtClean="0"/>
              <a:t>&lt;head&gt;</a:t>
            </a:r>
          </a:p>
          <a:p>
            <a:pPr>
              <a:buNone/>
            </a:pPr>
            <a:r>
              <a:rPr lang="en-US" sz="1100" dirty="0" smtClean="0"/>
              <a:t>&lt;style&gt;</a:t>
            </a:r>
          </a:p>
          <a:p>
            <a:pPr>
              <a:buNone/>
            </a:pPr>
            <a:r>
              <a:rPr lang="en-US" sz="1100" dirty="0" smtClean="0"/>
              <a:t>#grad1 {</a:t>
            </a:r>
          </a:p>
          <a:p>
            <a:pPr>
              <a:buNone/>
            </a:pPr>
            <a:r>
              <a:rPr lang="en-US" sz="1100" dirty="0" smtClean="0"/>
              <a:t>  height: 200px;</a:t>
            </a:r>
          </a:p>
          <a:p>
            <a:pPr>
              <a:buNone/>
            </a:pPr>
            <a:r>
              <a:rPr lang="en-US" sz="1100" dirty="0" smtClean="0"/>
              <a:t>  background-color: red; /* For browsers that do not support gradients */</a:t>
            </a:r>
          </a:p>
          <a:p>
            <a:pPr>
              <a:buNone/>
            </a:pPr>
            <a:r>
              <a:rPr lang="en-US" sz="1100" dirty="0" smtClean="0"/>
              <a:t>  background-image: linear-gradient(red, yellow);</a:t>
            </a:r>
          </a:p>
          <a:p>
            <a:pPr>
              <a:buNone/>
            </a:pPr>
            <a:r>
              <a:rPr lang="en-US" sz="1100" dirty="0" smtClean="0"/>
              <a:t>}</a:t>
            </a:r>
          </a:p>
          <a:p>
            <a:pPr>
              <a:buNone/>
            </a:pPr>
            <a:r>
              <a:rPr lang="en-US" sz="1100" dirty="0" smtClean="0"/>
              <a:t>&lt;/style&gt;</a:t>
            </a:r>
          </a:p>
          <a:p>
            <a:pPr>
              <a:buNone/>
            </a:pPr>
            <a:r>
              <a:rPr lang="en-US" sz="1100" dirty="0" smtClean="0"/>
              <a:t>&lt;/head&gt;</a:t>
            </a:r>
          </a:p>
          <a:p>
            <a:pPr>
              <a:buNone/>
            </a:pPr>
            <a:r>
              <a:rPr lang="en-US" sz="1100" dirty="0" smtClean="0"/>
              <a:t>&lt;body&gt;</a:t>
            </a:r>
          </a:p>
          <a:p>
            <a:pPr>
              <a:buNone/>
            </a:pPr>
            <a:endParaRPr lang="en-US" sz="1100" dirty="0" smtClean="0"/>
          </a:p>
          <a:p>
            <a:pPr>
              <a:buNone/>
            </a:pPr>
            <a:r>
              <a:rPr lang="en-US" sz="1100" dirty="0" smtClean="0"/>
              <a:t>&lt;h1&gt;Linear Gradient - Top to Bottom&lt;/h1&gt;</a:t>
            </a:r>
          </a:p>
          <a:p>
            <a:pPr>
              <a:buNone/>
            </a:pPr>
            <a:r>
              <a:rPr lang="en-US" sz="1100" dirty="0" smtClean="0"/>
              <a:t>&lt;p&gt;This linear gradient starts red at the top, transitioning to yellow at the bottom:&lt;/p&gt;</a:t>
            </a:r>
          </a:p>
          <a:p>
            <a:pPr>
              <a:buNone/>
            </a:pPr>
            <a:endParaRPr lang="en-US" sz="1100" dirty="0" smtClean="0"/>
          </a:p>
          <a:p>
            <a:pPr>
              <a:buNone/>
            </a:pPr>
            <a:r>
              <a:rPr lang="en-US" sz="1100" dirty="0" smtClean="0"/>
              <a:t>&lt;div id="grad1"&gt;&lt;/div&gt;</a:t>
            </a:r>
          </a:p>
          <a:p>
            <a:pPr>
              <a:buNone/>
            </a:pPr>
            <a:endParaRPr lang="en-US" sz="1100" dirty="0" smtClean="0"/>
          </a:p>
          <a:p>
            <a:pPr>
              <a:buNone/>
            </a:pPr>
            <a:r>
              <a:rPr lang="en-US" sz="1100" dirty="0" smtClean="0"/>
              <a:t>&lt;/body&gt;</a:t>
            </a:r>
          </a:p>
          <a:p>
            <a:pPr>
              <a:buNone/>
            </a:pPr>
            <a:r>
              <a:rPr lang="en-US" sz="1100" dirty="0" smtClean="0"/>
              <a:t>&lt;/html&gt;</a:t>
            </a:r>
          </a:p>
          <a:p>
            <a:pPr>
              <a:buNone/>
            </a:pPr>
            <a:endParaRPr lang="en-US" sz="11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3"/>
          <p:cNvSpPr>
            <a:spLocks noGrp="1"/>
          </p:cNvSpPr>
          <p:nvPr>
            <p:ph type="ctrTitle"/>
          </p:nvPr>
        </p:nvSpPr>
        <p:spPr>
          <a:xfrm>
            <a:off x="800100" y="2301875"/>
            <a:ext cx="7543800" cy="865188"/>
          </a:xfrm>
        </p:spPr>
        <p:txBody>
          <a:bodyPr/>
          <a:lstStyle/>
          <a:p>
            <a:r>
              <a:rPr lang="en-US" altLang="en-US" dirty="0">
                <a:solidFill>
                  <a:srgbClr val="FF0000"/>
                </a:solidFill>
              </a:rPr>
              <a:t>WEB 2.0</a:t>
            </a:r>
            <a:endParaRPr lang="en-IN" altLang="en-US" dirty="0">
              <a:solidFill>
                <a:srgbClr val="FF0000"/>
              </a:solidFill>
            </a:endParaRPr>
          </a:p>
        </p:txBody>
      </p:sp>
      <p:sp>
        <p:nvSpPr>
          <p:cNvPr id="97283" name="Subtitle 1"/>
          <p:cNvSpPr>
            <a:spLocks noGrp="1"/>
          </p:cNvSpPr>
          <p:nvPr>
            <p:ph type="subTitle" idx="1"/>
          </p:nvPr>
        </p:nvSpPr>
        <p:spPr/>
        <p:txBody>
          <a:bodyPr/>
          <a:lstStyle/>
          <a:p>
            <a:endParaRPr lang="en-IN" altLang="en-US"/>
          </a:p>
        </p:txBody>
      </p:sp>
    </p:spTree>
    <p:extLst>
      <p:ext uri="{BB962C8B-B14F-4D97-AF65-F5344CB8AC3E}">
        <p14:creationId xmlns:p14="http://schemas.microsoft.com/office/powerpoint/2010/main" val="38248087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Storage</a:t>
            </a:r>
            <a:endParaRPr lang="en-US" dirty="0"/>
          </a:p>
        </p:txBody>
      </p:sp>
      <p:sp>
        <p:nvSpPr>
          <p:cNvPr id="3" name="Content Placeholder 2"/>
          <p:cNvSpPr>
            <a:spLocks noGrp="1"/>
          </p:cNvSpPr>
          <p:nvPr>
            <p:ph idx="1"/>
          </p:nvPr>
        </p:nvSpPr>
        <p:spPr/>
        <p:txBody>
          <a:bodyPr/>
          <a:lstStyle/>
          <a:p>
            <a:pPr algn="just"/>
            <a:r>
              <a:rPr lang="en-US" sz="1800" dirty="0" smtClean="0"/>
              <a:t>With web storage, web applications can store data locally within the user's browser.</a:t>
            </a:r>
          </a:p>
          <a:p>
            <a:pPr algn="just"/>
            <a:r>
              <a:rPr lang="en-US" sz="1800" dirty="0" smtClean="0"/>
              <a:t>Before HTML5, application data had to be stored in cookies, included in every server request. Web storage is more secure, and large amounts of data can be stored locally, without affecting website performance.</a:t>
            </a:r>
          </a:p>
          <a:p>
            <a:pPr algn="just"/>
            <a:r>
              <a:rPr lang="en-US" sz="1800" dirty="0" smtClean="0"/>
              <a:t>Unlike cookies, the storage limit is far larger (at least 5MB) and information is never transferred to the server.</a:t>
            </a:r>
          </a:p>
          <a:p>
            <a:pPr algn="just"/>
            <a:r>
              <a:rPr lang="en-US" sz="1800" dirty="0" smtClean="0"/>
              <a:t>Web storage is per origin (per domain and protocol). All pages, from one origin, can store and access the same data</a:t>
            </a:r>
          </a:p>
          <a:p>
            <a:pPr algn="just"/>
            <a:endParaRPr lang="en-US" sz="18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colors</a:t>
            </a:r>
            <a:endParaRPr lang="en-US" dirty="0"/>
          </a:p>
        </p:txBody>
      </p:sp>
      <p:sp>
        <p:nvSpPr>
          <p:cNvPr id="3" name="Content Placeholder 2"/>
          <p:cNvSpPr>
            <a:spLocks noGrp="1"/>
          </p:cNvSpPr>
          <p:nvPr>
            <p:ph idx="1"/>
          </p:nvPr>
        </p:nvSpPr>
        <p:spPr/>
        <p:txBody>
          <a:bodyPr/>
          <a:lstStyle/>
          <a:p>
            <a:r>
              <a:rPr lang="en-US" dirty="0" smtClean="0"/>
              <a:t>HTML colors are specified with predefined color names, or with RGB, HEX, HSL, RGBA, or HSLA values.</a:t>
            </a:r>
          </a:p>
          <a:p>
            <a:r>
              <a:rPr lang="en-US" dirty="0" smtClean="0"/>
              <a:t>HTML supports 140 standard color names.</a:t>
            </a:r>
            <a:endParaRPr lang="en-US"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628650" y="312738"/>
            <a:ext cx="7886700" cy="831850"/>
          </a:xfrm>
        </p:spPr>
        <p:txBody>
          <a:bodyPr/>
          <a:lstStyle/>
          <a:p>
            <a:r>
              <a:rPr lang="en-US" altLang="en-US"/>
              <a:t>INDEX</a:t>
            </a:r>
            <a:endParaRPr lang="en-IN" altLang="en-US"/>
          </a:p>
        </p:txBody>
      </p:sp>
      <p:sp>
        <p:nvSpPr>
          <p:cNvPr id="3" name="Content Placeholder 2"/>
          <p:cNvSpPr>
            <a:spLocks noGrp="1"/>
          </p:cNvSpPr>
          <p:nvPr>
            <p:ph idx="1"/>
          </p:nvPr>
        </p:nvSpPr>
        <p:spPr>
          <a:xfrm>
            <a:off x="628650" y="1306513"/>
            <a:ext cx="7886700" cy="3879850"/>
          </a:xfrm>
        </p:spPr>
        <p:txBody>
          <a:bodyPr>
            <a:normAutofit/>
          </a:bodyPr>
          <a:lstStyle/>
          <a:p>
            <a:pPr>
              <a:buFont typeface="Wingdings" panose="05000000000000000000" pitchFamily="2" charset="2"/>
              <a:buChar char="§"/>
              <a:defRPr/>
            </a:pPr>
            <a:r>
              <a:rPr lang="en-US" sz="2100" dirty="0">
                <a:latin typeface="Times New Roman" panose="02020603050405020304" pitchFamily="18" charset="0"/>
                <a:ea typeface="Times New Roman" panose="02020603050405020304" pitchFamily="18" charset="0"/>
              </a:rPr>
              <a:t> Introduction </a:t>
            </a:r>
          </a:p>
          <a:p>
            <a:pPr>
              <a:buFont typeface="Wingdings" panose="05000000000000000000" pitchFamily="2" charset="2"/>
              <a:buChar char="§"/>
              <a:defRPr/>
            </a:pPr>
            <a:r>
              <a:rPr lang="en-US" sz="2100" dirty="0">
                <a:latin typeface="Times New Roman" panose="02020603050405020304" pitchFamily="18" charset="0"/>
                <a:ea typeface="Times New Roman" panose="02020603050405020304" pitchFamily="18" charset="0"/>
              </a:rPr>
              <a:t> web 1.0 </a:t>
            </a:r>
          </a:p>
          <a:p>
            <a:pPr>
              <a:buFont typeface="Wingdings" panose="05000000000000000000" pitchFamily="2" charset="2"/>
              <a:buChar char="§"/>
              <a:defRPr/>
            </a:pPr>
            <a:r>
              <a:rPr lang="en-US" sz="2100" dirty="0">
                <a:latin typeface="Times New Roman" panose="02020603050405020304" pitchFamily="18" charset="0"/>
                <a:ea typeface="Times New Roman" panose="02020603050405020304" pitchFamily="18" charset="0"/>
              </a:rPr>
              <a:t> web </a:t>
            </a:r>
            <a:r>
              <a:rPr lang="en-US" sz="2100" spc="-8" dirty="0">
                <a:latin typeface="Times New Roman" panose="02020603050405020304" pitchFamily="18" charset="0"/>
                <a:ea typeface="Times New Roman" panose="02020603050405020304" pitchFamily="18" charset="0"/>
              </a:rPr>
              <a:t>2.0.</a:t>
            </a:r>
          </a:p>
          <a:p>
            <a:pPr>
              <a:buFont typeface="Wingdings" panose="05000000000000000000" pitchFamily="2" charset="2"/>
              <a:buChar char="§"/>
              <a:defRPr/>
            </a:pPr>
            <a:r>
              <a:rPr lang="en-US" sz="2100" spc="-8" dirty="0">
                <a:latin typeface="Times New Roman" panose="02020603050405020304" pitchFamily="18" charset="0"/>
                <a:ea typeface="Times New Roman" panose="02020603050405020304" pitchFamily="18" charset="0"/>
              </a:rPr>
              <a:t> Comparison of Web1.0 and Web 2.0</a:t>
            </a:r>
          </a:p>
          <a:p>
            <a:pPr>
              <a:buFont typeface="Wingdings" panose="05000000000000000000" pitchFamily="2" charset="2"/>
              <a:buChar char="§"/>
              <a:defRPr/>
            </a:pPr>
            <a:r>
              <a:rPr lang="en-US" sz="2100" spc="-8" dirty="0">
                <a:latin typeface="Times New Roman" panose="02020603050405020304" pitchFamily="18" charset="0"/>
              </a:rPr>
              <a:t> Web 2.0 Technologies</a:t>
            </a:r>
            <a:endParaRPr lang="en-IN" sz="2100" dirty="0"/>
          </a:p>
        </p:txBody>
      </p:sp>
    </p:spTree>
    <p:extLst>
      <p:ext uri="{BB962C8B-B14F-4D97-AF65-F5344CB8AC3E}">
        <p14:creationId xmlns:p14="http://schemas.microsoft.com/office/powerpoint/2010/main" val="1754225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1600" dirty="0" smtClean="0"/>
              <a:t>&lt;!DOCTYPE html&gt;</a:t>
            </a:r>
          </a:p>
          <a:p>
            <a:r>
              <a:rPr lang="en-US" sz="1600" dirty="0" smtClean="0"/>
              <a:t>&lt;html&gt;</a:t>
            </a:r>
          </a:p>
          <a:p>
            <a:r>
              <a:rPr lang="en-US" sz="1600" dirty="0" smtClean="0"/>
              <a:t>&lt;body&gt;</a:t>
            </a:r>
          </a:p>
          <a:p>
            <a:endParaRPr lang="en-US" sz="1600" dirty="0" smtClean="0"/>
          </a:p>
          <a:p>
            <a:r>
              <a:rPr lang="en-US" sz="1600" dirty="0" smtClean="0"/>
              <a:t>&lt;h1 style="background-</a:t>
            </a:r>
            <a:r>
              <a:rPr lang="en-US" sz="1600" dirty="0" err="1" smtClean="0"/>
              <a:t>color:Tomato</a:t>
            </a:r>
            <a:r>
              <a:rPr lang="en-US" sz="1600" dirty="0" smtClean="0"/>
              <a:t>;"&gt;Tomato&lt;/h1&gt;</a:t>
            </a:r>
          </a:p>
          <a:p>
            <a:r>
              <a:rPr lang="en-US" sz="1600" dirty="0" smtClean="0"/>
              <a:t>&lt;h1 style="background-</a:t>
            </a:r>
            <a:r>
              <a:rPr lang="en-US" sz="1600" dirty="0" err="1" smtClean="0"/>
              <a:t>color:Orange</a:t>
            </a:r>
            <a:r>
              <a:rPr lang="en-US" sz="1600" dirty="0" smtClean="0"/>
              <a:t>;"&gt;Orange&lt;/h1&gt;</a:t>
            </a:r>
          </a:p>
          <a:p>
            <a:r>
              <a:rPr lang="en-US" sz="1600" dirty="0" smtClean="0"/>
              <a:t>&lt;h1 style="background-</a:t>
            </a:r>
            <a:r>
              <a:rPr lang="en-US" sz="1600" dirty="0" err="1" smtClean="0"/>
              <a:t>color:DodgerBlue</a:t>
            </a:r>
            <a:r>
              <a:rPr lang="en-US" sz="1600" dirty="0" smtClean="0"/>
              <a:t>;"&gt;</a:t>
            </a:r>
            <a:r>
              <a:rPr lang="en-US" sz="1600" dirty="0" err="1" smtClean="0"/>
              <a:t>DodgerBlue</a:t>
            </a:r>
            <a:r>
              <a:rPr lang="en-US" sz="1600" dirty="0" smtClean="0"/>
              <a:t>&lt;/h1&gt;</a:t>
            </a:r>
          </a:p>
          <a:p>
            <a:r>
              <a:rPr lang="en-US" sz="1600" dirty="0" smtClean="0"/>
              <a:t>&lt;h1 style="background-</a:t>
            </a:r>
            <a:r>
              <a:rPr lang="en-US" sz="1600" dirty="0" err="1" smtClean="0"/>
              <a:t>color:MediumSeaGreen</a:t>
            </a:r>
            <a:r>
              <a:rPr lang="en-US" sz="1600" dirty="0" smtClean="0"/>
              <a:t>;"&gt;</a:t>
            </a:r>
            <a:r>
              <a:rPr lang="en-US" sz="1600" dirty="0" err="1" smtClean="0"/>
              <a:t>MediumSeaGreen</a:t>
            </a:r>
            <a:r>
              <a:rPr lang="en-US" sz="1600" dirty="0" smtClean="0"/>
              <a:t>&lt;/h1&gt;</a:t>
            </a:r>
          </a:p>
          <a:p>
            <a:r>
              <a:rPr lang="en-US" sz="1600" dirty="0" smtClean="0"/>
              <a:t>&lt;h1 style="background-</a:t>
            </a:r>
            <a:r>
              <a:rPr lang="en-US" sz="1600" dirty="0" err="1" smtClean="0"/>
              <a:t>color:Gray</a:t>
            </a:r>
            <a:r>
              <a:rPr lang="en-US" sz="1600" dirty="0" smtClean="0"/>
              <a:t>;"&gt;Gray&lt;/h1&gt;</a:t>
            </a:r>
          </a:p>
          <a:p>
            <a:r>
              <a:rPr lang="en-US" sz="1600" dirty="0" smtClean="0"/>
              <a:t>&lt;h1 style="background-</a:t>
            </a:r>
            <a:r>
              <a:rPr lang="en-US" sz="1600" dirty="0" err="1" smtClean="0"/>
              <a:t>color:SlateBlue</a:t>
            </a:r>
            <a:r>
              <a:rPr lang="en-US" sz="1600" dirty="0" smtClean="0"/>
              <a:t>;"&gt;</a:t>
            </a:r>
            <a:r>
              <a:rPr lang="en-US" sz="1600" dirty="0" err="1" smtClean="0"/>
              <a:t>SlateBlue</a:t>
            </a:r>
            <a:r>
              <a:rPr lang="en-US" sz="1600" dirty="0" smtClean="0"/>
              <a:t>&lt;/h1&gt;</a:t>
            </a:r>
          </a:p>
          <a:p>
            <a:r>
              <a:rPr lang="en-US" sz="1600" dirty="0" smtClean="0"/>
              <a:t>&lt;h1 style="background-</a:t>
            </a:r>
            <a:r>
              <a:rPr lang="en-US" sz="1600" dirty="0" err="1" smtClean="0"/>
              <a:t>color:Violet</a:t>
            </a:r>
            <a:r>
              <a:rPr lang="en-US" sz="1600" dirty="0" smtClean="0"/>
              <a:t>;"&gt;Violet&lt;/h1&gt;</a:t>
            </a:r>
          </a:p>
          <a:p>
            <a:r>
              <a:rPr lang="en-US" sz="1600" dirty="0" smtClean="0"/>
              <a:t>&lt;h1 style="background-</a:t>
            </a:r>
            <a:r>
              <a:rPr lang="en-US" sz="1600" dirty="0" err="1" smtClean="0"/>
              <a:t>color:LightGray</a:t>
            </a:r>
            <a:r>
              <a:rPr lang="en-US" sz="1600" dirty="0" smtClean="0"/>
              <a:t>;"&gt;</a:t>
            </a:r>
            <a:r>
              <a:rPr lang="en-US" sz="1600" dirty="0" err="1" smtClean="0"/>
              <a:t>LightGray</a:t>
            </a:r>
            <a:r>
              <a:rPr lang="en-US" sz="1600" dirty="0" smtClean="0"/>
              <a:t>&lt;/h1&gt;</a:t>
            </a:r>
          </a:p>
          <a:p>
            <a:endParaRPr lang="en-US" sz="1600" dirty="0" smtClean="0"/>
          </a:p>
          <a:p>
            <a:r>
              <a:rPr lang="en-US" sz="1600" dirty="0" smtClean="0"/>
              <a:t>&lt;/body&gt;</a:t>
            </a:r>
          </a:p>
          <a:p>
            <a:r>
              <a:rPr lang="en-US" sz="1600" dirty="0" smtClean="0"/>
              <a:t>&lt;/html&gt;</a:t>
            </a:r>
          </a:p>
          <a:p>
            <a:endParaRPr lang="en-US" sz="16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Values</a:t>
            </a:r>
            <a:endParaRPr lang="en-US" dirty="0"/>
          </a:p>
        </p:txBody>
      </p:sp>
      <p:sp>
        <p:nvSpPr>
          <p:cNvPr id="3" name="Content Placeholder 2"/>
          <p:cNvSpPr>
            <a:spLocks noGrp="1"/>
          </p:cNvSpPr>
          <p:nvPr>
            <p:ph idx="1"/>
          </p:nvPr>
        </p:nvSpPr>
        <p:spPr/>
        <p:txBody>
          <a:bodyPr/>
          <a:lstStyle/>
          <a:p>
            <a:r>
              <a:rPr lang="en-US" dirty="0" smtClean="0"/>
              <a:t>In HTML, colors can also be specified using RGB values, HEX values, HSL values, RGBA values, and HSLA values.</a:t>
            </a:r>
          </a:p>
          <a:p>
            <a:r>
              <a:rPr lang="en-US" dirty="0" smtClean="0"/>
              <a:t>The three &lt;div&gt; elements have their background color set with RGB, HEX, and HSL values:</a:t>
            </a:r>
          </a:p>
          <a:p>
            <a:endParaRPr lang="en-US"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sz="1600" dirty="0" smtClean="0"/>
              <a:t>&lt;!DOCTYPE html&gt;</a:t>
            </a:r>
          </a:p>
          <a:p>
            <a:pPr>
              <a:buNone/>
            </a:pPr>
            <a:r>
              <a:rPr lang="en-US" sz="1600" dirty="0" smtClean="0"/>
              <a:t>&lt;html&gt;</a:t>
            </a:r>
          </a:p>
          <a:p>
            <a:pPr>
              <a:buNone/>
            </a:pPr>
            <a:r>
              <a:rPr lang="en-US" sz="1600" dirty="0" smtClean="0"/>
              <a:t>&lt;body&gt;</a:t>
            </a:r>
          </a:p>
          <a:p>
            <a:pPr>
              <a:buNone/>
            </a:pPr>
            <a:r>
              <a:rPr lang="en-US" sz="1600" dirty="0" smtClean="0"/>
              <a:t>&lt;p&gt;Same as color name "Tomato":&lt;/p&gt;</a:t>
            </a:r>
          </a:p>
          <a:p>
            <a:pPr>
              <a:buNone/>
            </a:pPr>
            <a:r>
              <a:rPr lang="en-US" sz="1600" dirty="0" smtClean="0"/>
              <a:t>&lt;h1 style="background-</a:t>
            </a:r>
            <a:r>
              <a:rPr lang="en-US" sz="1600" dirty="0" err="1" smtClean="0"/>
              <a:t>color:rgb</a:t>
            </a:r>
            <a:r>
              <a:rPr lang="en-US" sz="1600" dirty="0" smtClean="0"/>
              <a:t>(255, 99, 71);"&gt;</a:t>
            </a:r>
            <a:r>
              <a:rPr lang="en-US" sz="1600" dirty="0" err="1" smtClean="0"/>
              <a:t>rgb</a:t>
            </a:r>
            <a:r>
              <a:rPr lang="en-US" sz="1600" dirty="0" smtClean="0"/>
              <a:t>(255, 99, 71)&lt;/h1&gt;</a:t>
            </a:r>
          </a:p>
          <a:p>
            <a:pPr>
              <a:buNone/>
            </a:pPr>
            <a:r>
              <a:rPr lang="en-US" sz="1600" dirty="0" smtClean="0"/>
              <a:t>&lt;h1 style="background-color:#ff6347;"&gt;#ff6347&lt;/h1&gt;</a:t>
            </a:r>
          </a:p>
          <a:p>
            <a:pPr>
              <a:buNone/>
            </a:pPr>
            <a:r>
              <a:rPr lang="en-US" sz="1600" dirty="0" smtClean="0"/>
              <a:t>&lt;h1 style="background-</a:t>
            </a:r>
            <a:r>
              <a:rPr lang="en-US" sz="1600" dirty="0" err="1" smtClean="0"/>
              <a:t>color:hsl</a:t>
            </a:r>
            <a:r>
              <a:rPr lang="en-US" sz="1600" dirty="0" smtClean="0"/>
              <a:t>(9, 100%, 64%);"&gt;</a:t>
            </a:r>
            <a:r>
              <a:rPr lang="en-US" sz="1600" dirty="0" err="1" smtClean="0"/>
              <a:t>hsl</a:t>
            </a:r>
            <a:r>
              <a:rPr lang="en-US" sz="1600" dirty="0" smtClean="0"/>
              <a:t>(9, 100%, 64%)&lt;/h1&gt;</a:t>
            </a:r>
          </a:p>
          <a:p>
            <a:pPr>
              <a:buNone/>
            </a:pPr>
            <a:r>
              <a:rPr lang="en-US" sz="1600" dirty="0" smtClean="0"/>
              <a:t>&lt;p&gt;Same as color name "Tomato", but 50% transparent:&lt;/p&gt;</a:t>
            </a:r>
          </a:p>
          <a:p>
            <a:pPr>
              <a:buNone/>
            </a:pPr>
            <a:r>
              <a:rPr lang="en-US" sz="1600" dirty="0" smtClean="0"/>
              <a:t>&lt;h1 style="background-</a:t>
            </a:r>
            <a:r>
              <a:rPr lang="en-US" sz="1600" dirty="0" err="1" smtClean="0"/>
              <a:t>color:rgba</a:t>
            </a:r>
            <a:r>
              <a:rPr lang="en-US" sz="1600" dirty="0" smtClean="0"/>
              <a:t>(255, 99, 71, 0.5);"&gt;</a:t>
            </a:r>
            <a:r>
              <a:rPr lang="en-US" sz="1600" dirty="0" err="1" smtClean="0"/>
              <a:t>rgba</a:t>
            </a:r>
            <a:r>
              <a:rPr lang="en-US" sz="1600" dirty="0" smtClean="0"/>
              <a:t>(255, 99, 71, 0.5)&lt;/h1&gt;</a:t>
            </a:r>
          </a:p>
          <a:p>
            <a:pPr>
              <a:buNone/>
            </a:pPr>
            <a:r>
              <a:rPr lang="en-US" sz="1600" dirty="0" smtClean="0"/>
              <a:t>&lt;h1 style="background-</a:t>
            </a:r>
            <a:r>
              <a:rPr lang="en-US" sz="1600" dirty="0" err="1" smtClean="0"/>
              <a:t>color:hsla</a:t>
            </a:r>
            <a:r>
              <a:rPr lang="en-US" sz="1600" dirty="0" smtClean="0"/>
              <a:t>(9, 100%, 64%, 0.5);"&gt;</a:t>
            </a:r>
            <a:r>
              <a:rPr lang="en-US" sz="1600" dirty="0" err="1" smtClean="0"/>
              <a:t>hsla</a:t>
            </a:r>
            <a:r>
              <a:rPr lang="en-US" sz="1600" dirty="0" smtClean="0"/>
              <a:t>(9, 100%, 64%, 0.5)&lt;/h1&gt;</a:t>
            </a:r>
          </a:p>
          <a:p>
            <a:pPr>
              <a:buNone/>
            </a:pPr>
            <a:r>
              <a:rPr lang="en-US" sz="1600" dirty="0" smtClean="0"/>
              <a:t>&lt;p&gt;In addition to the predefined color names, colors can be specified using RGB, HEX, HSL, or even transparent colors using RGBA or HSLA color values.&lt;/p&gt;</a:t>
            </a:r>
          </a:p>
          <a:p>
            <a:pPr>
              <a:buNone/>
            </a:pPr>
            <a:r>
              <a:rPr lang="en-US" sz="1600" dirty="0" smtClean="0"/>
              <a:t>&lt;/body&gt;</a:t>
            </a:r>
          </a:p>
          <a:p>
            <a:pPr>
              <a:buNone/>
            </a:pPr>
            <a:r>
              <a:rPr lang="en-US" sz="1600" dirty="0" smtClean="0"/>
              <a:t>&lt;/html&gt;</a:t>
            </a:r>
          </a:p>
          <a:p>
            <a:pPr>
              <a:buNone/>
            </a:pPr>
            <a:endParaRPr lang="en-US" sz="1600" dirty="0" smtClean="0"/>
          </a:p>
          <a:p>
            <a:pPr>
              <a:buNone/>
            </a:pPr>
            <a:endParaRPr lang="en-US" sz="16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38"/>
            <a:ext cx="7772400" cy="715962"/>
          </a:xfrm>
        </p:spPr>
        <p:txBody>
          <a:bodyPr>
            <a:normAutofit/>
          </a:bodyPr>
          <a:lstStyle/>
          <a:p>
            <a:r>
              <a:rPr lang="en-US" dirty="0">
                <a:solidFill>
                  <a:srgbClr val="FF0000"/>
                </a:solidFill>
              </a:rPr>
              <a:t>HTML5 Semantic Elements</a:t>
            </a:r>
          </a:p>
        </p:txBody>
      </p:sp>
      <p:sp>
        <p:nvSpPr>
          <p:cNvPr id="4" name="Content Placeholder 3"/>
          <p:cNvSpPr>
            <a:spLocks noGrp="1"/>
          </p:cNvSpPr>
          <p:nvPr>
            <p:ph idx="1"/>
          </p:nvPr>
        </p:nvSpPr>
        <p:spPr>
          <a:xfrm>
            <a:off x="914400" y="1676399"/>
            <a:ext cx="6400800" cy="4495801"/>
          </a:xfrm>
        </p:spPr>
        <p:txBody>
          <a:bodyPr/>
          <a:lstStyle/>
          <a:p>
            <a:r>
              <a:rPr lang="en-US" dirty="0"/>
              <a:t>One substantial problem with modern, pre-HTML5 semantic markup: </a:t>
            </a:r>
          </a:p>
          <a:p>
            <a:pPr marL="287338"/>
            <a:r>
              <a:rPr lang="en-US" dirty="0"/>
              <a:t>most complex web sites are absolutely packed solid with &lt;div&gt; elements. </a:t>
            </a:r>
          </a:p>
          <a:p>
            <a:r>
              <a:rPr lang="en-US" dirty="0"/>
              <a:t>Unfortunately, all these &lt;div&gt; elements can make the resulting markup confusing and hard to modify. </a:t>
            </a:r>
          </a:p>
          <a:p>
            <a:r>
              <a:rPr lang="en-US" dirty="0"/>
              <a:t>Developers typically try to bring some sense and order to the &lt;div&gt; chaos by using id or class names that provide some clue as to their meaning.</a:t>
            </a:r>
          </a:p>
        </p:txBody>
      </p:sp>
      <p:sp>
        <p:nvSpPr>
          <p:cNvPr id="5" name="Content Placeholder 4"/>
          <p:cNvSpPr>
            <a:spLocks noGrp="1"/>
          </p:cNvSpPr>
          <p:nvPr>
            <p:ph sz="quarter" idx="13"/>
          </p:nvPr>
        </p:nvSpPr>
        <p:spPr>
          <a:xfrm>
            <a:off x="914400" y="1219200"/>
            <a:ext cx="6400800" cy="304800"/>
          </a:xfrm>
        </p:spPr>
        <p:txBody>
          <a:bodyPr>
            <a:normAutofit lnSpcReduction="10000"/>
          </a:bodyPr>
          <a:lstStyle/>
          <a:p>
            <a:r>
              <a:rPr lang="en-US" dirty="0" smtClean="0">
                <a:solidFill>
                  <a:srgbClr val="C00000"/>
                </a:solidFill>
              </a:rPr>
              <a:t>Why </a:t>
            </a:r>
            <a:r>
              <a:rPr lang="en-US" dirty="0">
                <a:solidFill>
                  <a:srgbClr val="C00000"/>
                </a:solidFill>
              </a:rPr>
              <a:t>are they needed?</a:t>
            </a:r>
          </a:p>
        </p:txBody>
      </p:sp>
    </p:spTree>
    <p:extLst>
      <p:ext uri="{BB962C8B-B14F-4D97-AF65-F5344CB8AC3E}">
        <p14:creationId xmlns:p14="http://schemas.microsoft.com/office/powerpoint/2010/main" val="21827372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27013"/>
            <a:ext cx="7886700" cy="517525"/>
          </a:xfrm>
        </p:spPr>
        <p:txBody>
          <a:bodyPr>
            <a:normAutofit fontScale="90000"/>
          </a:bodyPr>
          <a:lstStyle/>
          <a:p>
            <a:pPr>
              <a:defRPr/>
            </a:pPr>
            <a:r>
              <a:rPr lang="en-US" dirty="0"/>
              <a:t>Evolution of WEB</a:t>
            </a:r>
            <a:endParaRPr lang="en-IN" dirty="0"/>
          </a:p>
        </p:txBody>
      </p:sp>
      <p:sp>
        <p:nvSpPr>
          <p:cNvPr id="99331" name="TextBox 4"/>
          <p:cNvSpPr txBox="1">
            <a:spLocks noChangeArrowheads="1"/>
          </p:cNvSpPr>
          <p:nvPr/>
        </p:nvSpPr>
        <p:spPr bwMode="auto">
          <a:xfrm>
            <a:off x="190500" y="923925"/>
            <a:ext cx="8953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latin typeface="Times" panose="02020603050405020304" pitchFamily="18" charset="0"/>
              </a:rPr>
              <a:t>The World Wide Web is the key tool used by billions of people to distribute information, read and create it, and connect with others over the internet. The web has evolved considerably over time, and its contemporary uses are almost unrecognizable from its inception. The development of the web is often classified into three stages: Web 1.0, Web 2.0, and Web 3.0.</a:t>
            </a:r>
            <a:endParaRPr lang="en-IN" altLang="en-US"/>
          </a:p>
        </p:txBody>
      </p:sp>
      <p:pic>
        <p:nvPicPr>
          <p:cNvPr id="99332" name="Picture 2" descr="web1.0, web2.0 and web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124075"/>
            <a:ext cx="7664450"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434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628650" y="312738"/>
            <a:ext cx="7886700" cy="831850"/>
          </a:xfrm>
        </p:spPr>
        <p:txBody>
          <a:bodyPr/>
          <a:lstStyle/>
          <a:p>
            <a:endParaRPr lang="en-IN" altLang="en-US"/>
          </a:p>
        </p:txBody>
      </p:sp>
      <p:sp>
        <p:nvSpPr>
          <p:cNvPr id="100355" name="Content Placeholder 2"/>
          <p:cNvSpPr>
            <a:spLocks noGrp="1"/>
          </p:cNvSpPr>
          <p:nvPr>
            <p:ph idx="1"/>
          </p:nvPr>
        </p:nvSpPr>
        <p:spPr>
          <a:xfrm>
            <a:off x="628650" y="1306513"/>
            <a:ext cx="7886700" cy="3879850"/>
          </a:xfrm>
        </p:spPr>
        <p:txBody>
          <a:bodyPr/>
          <a:lstStyle/>
          <a:p>
            <a:endParaRPr lang="en-IN" altLang="en-US"/>
          </a:p>
        </p:txBody>
      </p:sp>
      <p:pic>
        <p:nvPicPr>
          <p:cNvPr id="100356" name="Picture 6"/>
          <p:cNvPicPr>
            <a:picLocks noChangeAspect="1" noChangeArrowheads="1"/>
          </p:cNvPicPr>
          <p:nvPr/>
        </p:nvPicPr>
        <p:blipFill>
          <a:blip r:embed="rId2">
            <a:extLst>
              <a:ext uri="{28A0092B-C50C-407E-A947-70E740481C1C}">
                <a14:useLocalDpi xmlns:a14="http://schemas.microsoft.com/office/drawing/2010/main" val="0"/>
              </a:ext>
            </a:extLst>
          </a:blip>
          <a:srcRect l="25040" t="15369" r="25000" b="22243"/>
          <a:stretch>
            <a:fillRect/>
          </a:stretch>
        </p:blipFill>
        <p:spPr bwMode="auto">
          <a:xfrm>
            <a:off x="628650" y="411163"/>
            <a:ext cx="80645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768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xfrm>
            <a:off x="628650" y="312738"/>
            <a:ext cx="7886700" cy="831850"/>
          </a:xfrm>
        </p:spPr>
        <p:txBody>
          <a:bodyPr/>
          <a:lstStyle/>
          <a:p>
            <a:endParaRPr lang="en-IN" altLang="en-US"/>
          </a:p>
        </p:txBody>
      </p:sp>
      <p:sp>
        <p:nvSpPr>
          <p:cNvPr id="101379" name="Content Placeholder 2"/>
          <p:cNvSpPr>
            <a:spLocks noGrp="1"/>
          </p:cNvSpPr>
          <p:nvPr>
            <p:ph idx="1"/>
          </p:nvPr>
        </p:nvSpPr>
        <p:spPr>
          <a:xfrm>
            <a:off x="628650" y="1306513"/>
            <a:ext cx="7886700" cy="3879850"/>
          </a:xfrm>
        </p:spPr>
        <p:txBody>
          <a:bodyPr/>
          <a:lstStyle/>
          <a:p>
            <a:endParaRPr lang="en-IN" altLang="en-US"/>
          </a:p>
        </p:txBody>
      </p:sp>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l="24461" t="15369" r="25462" b="18138"/>
          <a:stretch>
            <a:fillRect/>
          </a:stretch>
        </p:blipFill>
        <p:spPr bwMode="auto">
          <a:xfrm>
            <a:off x="504825" y="312738"/>
            <a:ext cx="8121650" cy="51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831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628650" y="312738"/>
            <a:ext cx="7886700" cy="831850"/>
          </a:xfrm>
        </p:spPr>
        <p:txBody>
          <a:bodyPr/>
          <a:lstStyle/>
          <a:p>
            <a:endParaRPr lang="en-IN" altLang="en-US"/>
          </a:p>
        </p:txBody>
      </p:sp>
      <p:sp>
        <p:nvSpPr>
          <p:cNvPr id="102403" name="Content Placeholder 2"/>
          <p:cNvSpPr>
            <a:spLocks noGrp="1"/>
          </p:cNvSpPr>
          <p:nvPr>
            <p:ph idx="1"/>
          </p:nvPr>
        </p:nvSpPr>
        <p:spPr>
          <a:xfrm>
            <a:off x="628650" y="1306513"/>
            <a:ext cx="7886700" cy="3879850"/>
          </a:xfrm>
        </p:spPr>
        <p:txBody>
          <a:bodyPr/>
          <a:lstStyle/>
          <a:p>
            <a:endParaRPr lang="en-IN" altLang="en-US"/>
          </a:p>
        </p:txBody>
      </p:sp>
      <p:pic>
        <p:nvPicPr>
          <p:cNvPr id="102404" name="Picture 6"/>
          <p:cNvPicPr>
            <a:picLocks noChangeAspect="1" noChangeArrowheads="1"/>
          </p:cNvPicPr>
          <p:nvPr/>
        </p:nvPicPr>
        <p:blipFill>
          <a:blip r:embed="rId2">
            <a:extLst>
              <a:ext uri="{28A0092B-C50C-407E-A947-70E740481C1C}">
                <a14:useLocalDpi xmlns:a14="http://schemas.microsoft.com/office/drawing/2010/main" val="0"/>
              </a:ext>
            </a:extLst>
          </a:blip>
          <a:srcRect l="25269" t="14548" r="28230" b="24295"/>
          <a:stretch>
            <a:fillRect/>
          </a:stretch>
        </p:blipFill>
        <p:spPr bwMode="auto">
          <a:xfrm>
            <a:off x="628650" y="312738"/>
            <a:ext cx="83566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732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628650" y="312738"/>
            <a:ext cx="7886700" cy="831850"/>
          </a:xfrm>
        </p:spPr>
        <p:txBody>
          <a:bodyPr/>
          <a:lstStyle/>
          <a:p>
            <a:endParaRPr lang="en-IN" altLang="en-US"/>
          </a:p>
        </p:txBody>
      </p:sp>
      <p:sp>
        <p:nvSpPr>
          <p:cNvPr id="103427" name="Content Placeholder 2"/>
          <p:cNvSpPr>
            <a:spLocks noGrp="1"/>
          </p:cNvSpPr>
          <p:nvPr>
            <p:ph idx="1"/>
          </p:nvPr>
        </p:nvSpPr>
        <p:spPr>
          <a:xfrm>
            <a:off x="628650" y="1306513"/>
            <a:ext cx="7886700" cy="3879850"/>
          </a:xfrm>
        </p:spPr>
        <p:txBody>
          <a:bodyPr/>
          <a:lstStyle/>
          <a:p>
            <a:endParaRPr lang="en-IN" altLang="en-US"/>
          </a:p>
        </p:txBody>
      </p:sp>
      <p:pic>
        <p:nvPicPr>
          <p:cNvPr id="103428" name="Picture 4"/>
          <p:cNvPicPr>
            <a:picLocks noChangeAspect="1" noChangeArrowheads="1"/>
          </p:cNvPicPr>
          <p:nvPr/>
        </p:nvPicPr>
        <p:blipFill>
          <a:blip r:embed="rId2">
            <a:extLst>
              <a:ext uri="{28A0092B-C50C-407E-A947-70E740481C1C}">
                <a14:useLocalDpi xmlns:a14="http://schemas.microsoft.com/office/drawing/2010/main" val="0"/>
              </a:ext>
            </a:extLst>
          </a:blip>
          <a:srcRect l="26308" t="11673" r="20386" b="19370"/>
          <a:stretch>
            <a:fillRect/>
          </a:stretch>
        </p:blipFill>
        <p:spPr bwMode="auto">
          <a:xfrm>
            <a:off x="628650" y="312738"/>
            <a:ext cx="8072438"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199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628650" y="312738"/>
            <a:ext cx="7886700" cy="831850"/>
          </a:xfrm>
        </p:spPr>
        <p:txBody>
          <a:bodyPr/>
          <a:lstStyle/>
          <a:p>
            <a:endParaRPr lang="en-IN" altLang="en-US"/>
          </a:p>
        </p:txBody>
      </p:sp>
      <p:sp>
        <p:nvSpPr>
          <p:cNvPr id="104451" name="Content Placeholder 2"/>
          <p:cNvSpPr>
            <a:spLocks noGrp="1"/>
          </p:cNvSpPr>
          <p:nvPr>
            <p:ph idx="1"/>
          </p:nvPr>
        </p:nvSpPr>
        <p:spPr>
          <a:xfrm>
            <a:off x="628650" y="1306513"/>
            <a:ext cx="7886700" cy="3879850"/>
          </a:xfrm>
        </p:spPr>
        <p:txBody>
          <a:bodyPr/>
          <a:lstStyle/>
          <a:p>
            <a:endParaRPr lang="en-IN" altLang="en-US"/>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l="24924" t="14403" r="20500" b="22449"/>
          <a:stretch>
            <a:fillRect/>
          </a:stretch>
        </p:blipFill>
        <p:spPr bwMode="auto">
          <a:xfrm>
            <a:off x="628650" y="312738"/>
            <a:ext cx="84074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5797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628650" y="312738"/>
            <a:ext cx="7886700" cy="831850"/>
          </a:xfrm>
        </p:spPr>
        <p:txBody>
          <a:bodyPr/>
          <a:lstStyle/>
          <a:p>
            <a:endParaRPr lang="en-IN" altLang="en-US"/>
          </a:p>
        </p:txBody>
      </p:sp>
      <p:sp>
        <p:nvSpPr>
          <p:cNvPr id="105475" name="Content Placeholder 2"/>
          <p:cNvSpPr>
            <a:spLocks noGrp="1"/>
          </p:cNvSpPr>
          <p:nvPr>
            <p:ph idx="1"/>
          </p:nvPr>
        </p:nvSpPr>
        <p:spPr>
          <a:xfrm>
            <a:off x="628650" y="1306513"/>
            <a:ext cx="7886700" cy="3879850"/>
          </a:xfrm>
        </p:spPr>
        <p:txBody>
          <a:bodyPr/>
          <a:lstStyle/>
          <a:p>
            <a:endParaRPr lang="en-IN" altLang="en-US"/>
          </a:p>
        </p:txBody>
      </p:sp>
      <p:pic>
        <p:nvPicPr>
          <p:cNvPr id="105476" name="Picture 4"/>
          <p:cNvPicPr>
            <a:picLocks noChangeAspect="1" noChangeArrowheads="1"/>
          </p:cNvPicPr>
          <p:nvPr/>
        </p:nvPicPr>
        <p:blipFill>
          <a:blip r:embed="rId2">
            <a:extLst>
              <a:ext uri="{28A0092B-C50C-407E-A947-70E740481C1C}">
                <a14:useLocalDpi xmlns:a14="http://schemas.microsoft.com/office/drawing/2010/main" val="0"/>
              </a:ext>
            </a:extLst>
          </a:blip>
          <a:srcRect l="24577" t="14403" r="20847" b="21422"/>
          <a:stretch>
            <a:fillRect/>
          </a:stretch>
        </p:blipFill>
        <p:spPr bwMode="auto">
          <a:xfrm>
            <a:off x="465138" y="312738"/>
            <a:ext cx="8215312"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2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628650" y="312738"/>
            <a:ext cx="7886700" cy="831850"/>
          </a:xfrm>
        </p:spPr>
        <p:txBody>
          <a:bodyPr/>
          <a:lstStyle/>
          <a:p>
            <a:endParaRPr lang="en-IN" altLang="en-US"/>
          </a:p>
        </p:txBody>
      </p:sp>
      <p:sp>
        <p:nvSpPr>
          <p:cNvPr id="106499" name="Content Placeholder 2"/>
          <p:cNvSpPr>
            <a:spLocks noGrp="1"/>
          </p:cNvSpPr>
          <p:nvPr>
            <p:ph idx="1"/>
          </p:nvPr>
        </p:nvSpPr>
        <p:spPr>
          <a:xfrm>
            <a:off x="628650" y="1306513"/>
            <a:ext cx="7886700" cy="3879850"/>
          </a:xfrm>
        </p:spPr>
        <p:txBody>
          <a:bodyPr/>
          <a:lstStyle/>
          <a:p>
            <a:endParaRPr lang="en-IN" altLang="en-US"/>
          </a:p>
        </p:txBody>
      </p:sp>
      <p:pic>
        <p:nvPicPr>
          <p:cNvPr id="106500" name="Picture 6"/>
          <p:cNvPicPr>
            <a:picLocks noChangeAspect="1" noChangeArrowheads="1"/>
          </p:cNvPicPr>
          <p:nvPr/>
        </p:nvPicPr>
        <p:blipFill>
          <a:blip r:embed="rId2">
            <a:extLst>
              <a:ext uri="{28A0092B-C50C-407E-A947-70E740481C1C}">
                <a14:useLocalDpi xmlns:a14="http://schemas.microsoft.com/office/drawing/2010/main" val="0"/>
              </a:ext>
            </a:extLst>
          </a:blip>
          <a:srcRect l="29459" t="24597" r="30959" b="19907"/>
          <a:stretch>
            <a:fillRect/>
          </a:stretch>
        </p:blipFill>
        <p:spPr bwMode="auto">
          <a:xfrm>
            <a:off x="458788" y="141288"/>
            <a:ext cx="82835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71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628650" y="312738"/>
            <a:ext cx="7886700" cy="831850"/>
          </a:xfrm>
        </p:spPr>
        <p:txBody>
          <a:bodyPr/>
          <a:lstStyle/>
          <a:p>
            <a:endParaRPr lang="en-IN" altLang="en-US"/>
          </a:p>
        </p:txBody>
      </p:sp>
      <p:sp>
        <p:nvSpPr>
          <p:cNvPr id="107523" name="Content Placeholder 2"/>
          <p:cNvSpPr>
            <a:spLocks noGrp="1"/>
          </p:cNvSpPr>
          <p:nvPr>
            <p:ph idx="1"/>
          </p:nvPr>
        </p:nvSpPr>
        <p:spPr>
          <a:xfrm>
            <a:off x="628650" y="1306513"/>
            <a:ext cx="7886700" cy="3879850"/>
          </a:xfrm>
        </p:spPr>
        <p:txBody>
          <a:bodyPr/>
          <a:lstStyle/>
          <a:p>
            <a:endParaRPr lang="en-IN" altLang="en-US"/>
          </a:p>
        </p:txBody>
      </p:sp>
      <p:pic>
        <p:nvPicPr>
          <p:cNvPr id="107524" name="Picture 4"/>
          <p:cNvPicPr>
            <a:picLocks noChangeAspect="1" noChangeArrowheads="1"/>
          </p:cNvPicPr>
          <p:nvPr/>
        </p:nvPicPr>
        <p:blipFill>
          <a:blip r:embed="rId2">
            <a:extLst>
              <a:ext uri="{28A0092B-C50C-407E-A947-70E740481C1C}">
                <a14:useLocalDpi xmlns:a14="http://schemas.microsoft.com/office/drawing/2010/main" val="0"/>
              </a:ext>
            </a:extLst>
          </a:blip>
          <a:srcRect l="20654" t="17625" r="20731" b="18549"/>
          <a:stretch>
            <a:fillRect/>
          </a:stretch>
        </p:blipFill>
        <p:spPr bwMode="auto">
          <a:xfrm>
            <a:off x="601663" y="312738"/>
            <a:ext cx="83470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726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628650" y="312738"/>
            <a:ext cx="7886700" cy="831850"/>
          </a:xfrm>
        </p:spPr>
        <p:txBody>
          <a:bodyPr/>
          <a:lstStyle/>
          <a:p>
            <a:endParaRPr lang="en-IN" altLang="en-US"/>
          </a:p>
        </p:txBody>
      </p:sp>
      <p:sp>
        <p:nvSpPr>
          <p:cNvPr id="108547" name="Content Placeholder 2"/>
          <p:cNvSpPr>
            <a:spLocks noGrp="1"/>
          </p:cNvSpPr>
          <p:nvPr>
            <p:ph idx="1"/>
          </p:nvPr>
        </p:nvSpPr>
        <p:spPr>
          <a:xfrm>
            <a:off x="628650" y="1306513"/>
            <a:ext cx="7886700" cy="3879850"/>
          </a:xfrm>
        </p:spPr>
        <p:txBody>
          <a:bodyPr/>
          <a:lstStyle/>
          <a:p>
            <a:endParaRPr lang="en-IN" altLang="en-US"/>
          </a:p>
        </p:txBody>
      </p:sp>
      <p:pic>
        <p:nvPicPr>
          <p:cNvPr id="108548" name="Picture 4"/>
          <p:cNvPicPr>
            <a:picLocks noChangeAspect="1" noChangeArrowheads="1"/>
          </p:cNvPicPr>
          <p:nvPr/>
        </p:nvPicPr>
        <p:blipFill>
          <a:blip r:embed="rId2">
            <a:extLst>
              <a:ext uri="{28A0092B-C50C-407E-A947-70E740481C1C}">
                <a14:useLocalDpi xmlns:a14="http://schemas.microsoft.com/office/drawing/2010/main" val="0"/>
              </a:ext>
            </a:extLst>
          </a:blip>
          <a:srcRect l="24231" t="14403" r="20386" b="21422"/>
          <a:stretch>
            <a:fillRect/>
          </a:stretch>
        </p:blipFill>
        <p:spPr bwMode="auto">
          <a:xfrm>
            <a:off x="481013" y="312738"/>
            <a:ext cx="8093075"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039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Header and Footer</a:t>
            </a:r>
          </a:p>
        </p:txBody>
      </p:sp>
      <p:sp>
        <p:nvSpPr>
          <p:cNvPr id="4" name="Content Placeholder 3"/>
          <p:cNvSpPr>
            <a:spLocks noGrp="1"/>
          </p:cNvSpPr>
          <p:nvPr>
            <p:ph idx="1"/>
          </p:nvPr>
        </p:nvSpPr>
        <p:spPr/>
        <p:txBody>
          <a:bodyPr>
            <a:normAutofit/>
          </a:bodyPr>
          <a:lstStyle/>
          <a:p>
            <a:r>
              <a:rPr lang="en-US" dirty="0"/>
              <a:t>Most web site pages have a recognizable header and footer section. </a:t>
            </a:r>
          </a:p>
          <a:p>
            <a:r>
              <a:rPr lang="en-US" dirty="0"/>
              <a:t>Typically the </a:t>
            </a:r>
            <a:r>
              <a:rPr lang="en-US" b="1" dirty="0"/>
              <a:t>header</a:t>
            </a:r>
            <a:r>
              <a:rPr lang="en-US" dirty="0"/>
              <a:t> contains </a:t>
            </a:r>
          </a:p>
          <a:p>
            <a:pPr marL="342900" indent="-342900">
              <a:buFont typeface="Arial" panose="020B0604020202020204" pitchFamily="34" charset="0"/>
              <a:buChar char="•"/>
            </a:pPr>
            <a:r>
              <a:rPr lang="en-US" dirty="0"/>
              <a:t>the site logo </a:t>
            </a:r>
          </a:p>
          <a:p>
            <a:pPr marL="342900" indent="-342900">
              <a:buFont typeface="Arial" panose="020B0604020202020204" pitchFamily="34" charset="0"/>
              <a:buChar char="•"/>
            </a:pPr>
            <a:r>
              <a:rPr lang="en-US" dirty="0"/>
              <a:t>title (and perhaps additional subtitles or taglines)</a:t>
            </a:r>
          </a:p>
          <a:p>
            <a:pPr marL="342900" indent="-342900">
              <a:buFont typeface="Arial" panose="020B0604020202020204" pitchFamily="34" charset="0"/>
              <a:buChar char="•"/>
            </a:pPr>
            <a:r>
              <a:rPr lang="en-US" dirty="0"/>
              <a:t>horizontal navigation links, and </a:t>
            </a:r>
          </a:p>
          <a:p>
            <a:pPr marL="342900" indent="-342900">
              <a:buFont typeface="Arial" panose="020B0604020202020204" pitchFamily="34" charset="0"/>
              <a:buChar char="•"/>
            </a:pPr>
            <a:r>
              <a:rPr lang="en-US" dirty="0"/>
              <a:t>perhaps one or two horizontal banners. </a:t>
            </a:r>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19366401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a:xfrm>
            <a:off x="628650" y="312738"/>
            <a:ext cx="7886700" cy="831850"/>
          </a:xfrm>
        </p:spPr>
        <p:txBody>
          <a:bodyPr/>
          <a:lstStyle/>
          <a:p>
            <a:endParaRPr lang="en-IN" altLang="en-US"/>
          </a:p>
        </p:txBody>
      </p:sp>
      <p:sp>
        <p:nvSpPr>
          <p:cNvPr id="109571" name="Content Placeholder 2"/>
          <p:cNvSpPr>
            <a:spLocks noGrp="1"/>
          </p:cNvSpPr>
          <p:nvPr>
            <p:ph idx="1"/>
          </p:nvPr>
        </p:nvSpPr>
        <p:spPr>
          <a:xfrm>
            <a:off x="628650" y="1306513"/>
            <a:ext cx="7886700" cy="3879850"/>
          </a:xfrm>
        </p:spPr>
        <p:txBody>
          <a:bodyPr/>
          <a:lstStyle/>
          <a:p>
            <a:endParaRPr lang="en-IN" altLang="en-US"/>
          </a:p>
        </p:txBody>
      </p:sp>
      <p:pic>
        <p:nvPicPr>
          <p:cNvPr id="109572" name="Picture 4"/>
          <p:cNvPicPr>
            <a:picLocks noChangeAspect="1" noChangeArrowheads="1"/>
          </p:cNvPicPr>
          <p:nvPr/>
        </p:nvPicPr>
        <p:blipFill>
          <a:blip r:embed="rId2">
            <a:extLst>
              <a:ext uri="{28A0092B-C50C-407E-A947-70E740481C1C}">
                <a14:useLocalDpi xmlns:a14="http://schemas.microsoft.com/office/drawing/2010/main" val="0"/>
              </a:ext>
            </a:extLst>
          </a:blip>
          <a:srcRect l="23769" t="17213" r="26039" b="20805"/>
          <a:stretch>
            <a:fillRect/>
          </a:stretch>
        </p:blipFill>
        <p:spPr bwMode="auto">
          <a:xfrm>
            <a:off x="628650" y="312738"/>
            <a:ext cx="8418513"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9400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628650" y="312738"/>
            <a:ext cx="7886700" cy="831850"/>
          </a:xfrm>
        </p:spPr>
        <p:txBody>
          <a:bodyPr/>
          <a:lstStyle/>
          <a:p>
            <a:endParaRPr lang="en-IN" altLang="en-US"/>
          </a:p>
        </p:txBody>
      </p:sp>
      <p:sp>
        <p:nvSpPr>
          <p:cNvPr id="110595" name="Content Placeholder 2"/>
          <p:cNvSpPr>
            <a:spLocks noGrp="1"/>
          </p:cNvSpPr>
          <p:nvPr>
            <p:ph idx="1"/>
          </p:nvPr>
        </p:nvSpPr>
        <p:spPr>
          <a:xfrm>
            <a:off x="628650" y="1306513"/>
            <a:ext cx="7886700" cy="3879850"/>
          </a:xfrm>
        </p:spPr>
        <p:txBody>
          <a:bodyPr/>
          <a:lstStyle/>
          <a:p>
            <a:endParaRPr lang="en-IN" altLang="en-US"/>
          </a:p>
        </p:txBody>
      </p:sp>
      <p:pic>
        <p:nvPicPr>
          <p:cNvPr id="110596" name="Picture 4"/>
          <p:cNvPicPr>
            <a:picLocks noChangeAspect="1" noChangeArrowheads="1"/>
          </p:cNvPicPr>
          <p:nvPr/>
        </p:nvPicPr>
        <p:blipFill>
          <a:blip r:embed="rId2">
            <a:extLst>
              <a:ext uri="{28A0092B-C50C-407E-A947-70E740481C1C}">
                <a14:useLocalDpi xmlns:a14="http://schemas.microsoft.com/office/drawing/2010/main" val="0"/>
              </a:ext>
            </a:extLst>
          </a:blip>
          <a:srcRect l="22154" t="14403" r="22577" b="25320"/>
          <a:stretch>
            <a:fillRect/>
          </a:stretch>
        </p:blipFill>
        <p:spPr bwMode="auto">
          <a:xfrm>
            <a:off x="628650" y="312738"/>
            <a:ext cx="7732713"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3279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628650" y="312738"/>
            <a:ext cx="7886700" cy="831850"/>
          </a:xfrm>
        </p:spPr>
        <p:txBody>
          <a:bodyPr/>
          <a:lstStyle/>
          <a:p>
            <a:endParaRPr lang="en-IN" altLang="en-US"/>
          </a:p>
        </p:txBody>
      </p:sp>
      <p:sp>
        <p:nvSpPr>
          <p:cNvPr id="111619" name="Content Placeholder 2"/>
          <p:cNvSpPr>
            <a:spLocks noGrp="1"/>
          </p:cNvSpPr>
          <p:nvPr>
            <p:ph idx="1"/>
          </p:nvPr>
        </p:nvSpPr>
        <p:spPr>
          <a:xfrm>
            <a:off x="628650" y="1306513"/>
            <a:ext cx="7886700" cy="3879850"/>
          </a:xfrm>
        </p:spPr>
        <p:txBody>
          <a:bodyPr/>
          <a:lstStyle/>
          <a:p>
            <a:endParaRPr lang="en-IN" altLang="en-US"/>
          </a:p>
        </p:txBody>
      </p:sp>
      <p:pic>
        <p:nvPicPr>
          <p:cNvPr id="111620" name="Picture 4"/>
          <p:cNvPicPr>
            <a:picLocks noChangeAspect="1" noChangeArrowheads="1"/>
          </p:cNvPicPr>
          <p:nvPr/>
        </p:nvPicPr>
        <p:blipFill>
          <a:blip r:embed="rId2">
            <a:extLst>
              <a:ext uri="{28A0092B-C50C-407E-A947-70E740481C1C}">
                <a14:useLocalDpi xmlns:a14="http://schemas.microsoft.com/office/drawing/2010/main" val="0"/>
              </a:ext>
            </a:extLst>
          </a:blip>
          <a:srcRect l="23769" t="14403" r="27885" b="25320"/>
          <a:stretch>
            <a:fillRect/>
          </a:stretch>
        </p:blipFill>
        <p:spPr bwMode="auto">
          <a:xfrm>
            <a:off x="628650" y="312738"/>
            <a:ext cx="7740650"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2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628650" y="312738"/>
            <a:ext cx="7886700" cy="831850"/>
          </a:xfrm>
        </p:spPr>
        <p:txBody>
          <a:bodyPr/>
          <a:lstStyle/>
          <a:p>
            <a:endParaRPr lang="en-IN" altLang="en-US"/>
          </a:p>
        </p:txBody>
      </p:sp>
      <p:sp>
        <p:nvSpPr>
          <p:cNvPr id="112643" name="Content Placeholder 2"/>
          <p:cNvSpPr>
            <a:spLocks noGrp="1"/>
          </p:cNvSpPr>
          <p:nvPr>
            <p:ph idx="1"/>
          </p:nvPr>
        </p:nvSpPr>
        <p:spPr>
          <a:xfrm>
            <a:off x="628650" y="1306513"/>
            <a:ext cx="7886700" cy="3879850"/>
          </a:xfrm>
        </p:spPr>
        <p:txBody>
          <a:bodyPr/>
          <a:lstStyle/>
          <a:p>
            <a:endParaRPr lang="en-IN" altLang="en-US"/>
          </a:p>
        </p:txBody>
      </p:sp>
      <p:pic>
        <p:nvPicPr>
          <p:cNvPr id="112644" name="Picture 4"/>
          <p:cNvPicPr>
            <a:picLocks noChangeAspect="1" noChangeArrowheads="1"/>
          </p:cNvPicPr>
          <p:nvPr/>
        </p:nvPicPr>
        <p:blipFill>
          <a:blip r:embed="rId2">
            <a:extLst>
              <a:ext uri="{28A0092B-C50C-407E-A947-70E740481C1C}">
                <a14:useLocalDpi xmlns:a14="http://schemas.microsoft.com/office/drawing/2010/main" val="0"/>
              </a:ext>
            </a:extLst>
          </a:blip>
          <a:srcRect l="23654" t="15984" r="19231" b="18755"/>
          <a:stretch>
            <a:fillRect/>
          </a:stretch>
        </p:blipFill>
        <p:spPr bwMode="auto">
          <a:xfrm>
            <a:off x="477838" y="212725"/>
            <a:ext cx="8342312" cy="49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721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628650" y="312738"/>
            <a:ext cx="7886700" cy="831850"/>
          </a:xfrm>
        </p:spPr>
        <p:txBody>
          <a:bodyPr/>
          <a:lstStyle/>
          <a:p>
            <a:endParaRPr lang="en-IN" altLang="en-US"/>
          </a:p>
        </p:txBody>
      </p:sp>
      <p:sp>
        <p:nvSpPr>
          <p:cNvPr id="113667" name="Content Placeholder 2"/>
          <p:cNvSpPr>
            <a:spLocks noGrp="1"/>
          </p:cNvSpPr>
          <p:nvPr>
            <p:ph idx="1"/>
          </p:nvPr>
        </p:nvSpPr>
        <p:spPr>
          <a:xfrm>
            <a:off x="628650" y="1306513"/>
            <a:ext cx="7886700" cy="3879850"/>
          </a:xfrm>
        </p:spPr>
        <p:txBody>
          <a:bodyPr/>
          <a:lstStyle/>
          <a:p>
            <a:endParaRPr lang="en-IN" altLang="en-US"/>
          </a:p>
        </p:txBody>
      </p:sp>
      <p:pic>
        <p:nvPicPr>
          <p:cNvPr id="113668" name="Picture 4"/>
          <p:cNvPicPr>
            <a:picLocks noChangeAspect="1" noChangeArrowheads="1"/>
          </p:cNvPicPr>
          <p:nvPr/>
        </p:nvPicPr>
        <p:blipFill>
          <a:blip r:embed="rId2">
            <a:extLst>
              <a:ext uri="{28A0092B-C50C-407E-A947-70E740481C1C}">
                <a14:useLocalDpi xmlns:a14="http://schemas.microsoft.com/office/drawing/2010/main" val="0"/>
              </a:ext>
            </a:extLst>
          </a:blip>
          <a:srcRect l="24808" t="14403" r="20500" b="19576"/>
          <a:stretch>
            <a:fillRect/>
          </a:stretch>
        </p:blipFill>
        <p:spPr bwMode="auto">
          <a:xfrm>
            <a:off x="531813" y="312738"/>
            <a:ext cx="8161337"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807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628650" y="312738"/>
            <a:ext cx="7886700" cy="831850"/>
          </a:xfrm>
        </p:spPr>
        <p:txBody>
          <a:bodyPr/>
          <a:lstStyle/>
          <a:p>
            <a:endParaRPr lang="en-IN" altLang="en-US"/>
          </a:p>
        </p:txBody>
      </p:sp>
      <p:sp>
        <p:nvSpPr>
          <p:cNvPr id="114691" name="Content Placeholder 2"/>
          <p:cNvSpPr>
            <a:spLocks noGrp="1"/>
          </p:cNvSpPr>
          <p:nvPr>
            <p:ph idx="1"/>
          </p:nvPr>
        </p:nvSpPr>
        <p:spPr>
          <a:xfrm>
            <a:off x="628650" y="1306513"/>
            <a:ext cx="7886700" cy="3879850"/>
          </a:xfrm>
        </p:spPr>
        <p:txBody>
          <a:bodyPr/>
          <a:lstStyle/>
          <a:p>
            <a:endParaRPr lang="en-IN" altLang="en-US"/>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l="24577" t="15984" r="20154" b="18549"/>
          <a:stretch>
            <a:fillRect/>
          </a:stretch>
        </p:blipFill>
        <p:spPr bwMode="auto">
          <a:xfrm>
            <a:off x="628650" y="144463"/>
            <a:ext cx="8123238" cy="524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76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628650" y="312738"/>
            <a:ext cx="7886700" cy="831850"/>
          </a:xfrm>
        </p:spPr>
        <p:txBody>
          <a:bodyPr/>
          <a:lstStyle/>
          <a:p>
            <a:endParaRPr lang="en-IN" altLang="en-US"/>
          </a:p>
        </p:txBody>
      </p:sp>
      <p:sp>
        <p:nvSpPr>
          <p:cNvPr id="115715" name="Content Placeholder 2"/>
          <p:cNvSpPr>
            <a:spLocks noGrp="1"/>
          </p:cNvSpPr>
          <p:nvPr>
            <p:ph idx="1"/>
          </p:nvPr>
        </p:nvSpPr>
        <p:spPr>
          <a:xfrm>
            <a:off x="628650" y="1306513"/>
            <a:ext cx="7886700" cy="3879850"/>
          </a:xfrm>
        </p:spPr>
        <p:txBody>
          <a:bodyPr/>
          <a:lstStyle/>
          <a:p>
            <a:endParaRPr lang="en-IN" altLang="en-US"/>
          </a:p>
        </p:txBody>
      </p:sp>
      <p:pic>
        <p:nvPicPr>
          <p:cNvPr id="115716" name="Picture 4"/>
          <p:cNvPicPr>
            <a:picLocks noChangeAspect="1" noChangeArrowheads="1"/>
          </p:cNvPicPr>
          <p:nvPr/>
        </p:nvPicPr>
        <p:blipFill>
          <a:blip r:embed="rId2">
            <a:extLst>
              <a:ext uri="{28A0092B-C50C-407E-A947-70E740481C1C}">
                <a14:useLocalDpi xmlns:a14="http://schemas.microsoft.com/office/drawing/2010/main" val="0"/>
              </a:ext>
            </a:extLst>
          </a:blip>
          <a:srcRect l="23885" t="14403" r="19807" b="19780"/>
          <a:stretch>
            <a:fillRect/>
          </a:stretch>
        </p:blipFill>
        <p:spPr bwMode="auto">
          <a:xfrm>
            <a:off x="628650" y="312738"/>
            <a:ext cx="78867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97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628650" y="312738"/>
            <a:ext cx="7886700" cy="831850"/>
          </a:xfrm>
        </p:spPr>
        <p:txBody>
          <a:bodyPr/>
          <a:lstStyle/>
          <a:p>
            <a:endParaRPr lang="en-IN" altLang="en-US"/>
          </a:p>
        </p:txBody>
      </p:sp>
      <p:sp>
        <p:nvSpPr>
          <p:cNvPr id="116739" name="Content Placeholder 2"/>
          <p:cNvSpPr>
            <a:spLocks noGrp="1"/>
          </p:cNvSpPr>
          <p:nvPr>
            <p:ph idx="1"/>
          </p:nvPr>
        </p:nvSpPr>
        <p:spPr>
          <a:xfrm>
            <a:off x="628650" y="1306513"/>
            <a:ext cx="7886700" cy="3879850"/>
          </a:xfrm>
        </p:spPr>
        <p:txBody>
          <a:bodyPr/>
          <a:lstStyle/>
          <a:p>
            <a:endParaRPr lang="en-IN" altLang="en-US"/>
          </a:p>
        </p:txBody>
      </p:sp>
      <p:pic>
        <p:nvPicPr>
          <p:cNvPr id="116740" name="Picture 4"/>
          <p:cNvPicPr>
            <a:picLocks noChangeAspect="1" noChangeArrowheads="1"/>
          </p:cNvPicPr>
          <p:nvPr/>
        </p:nvPicPr>
        <p:blipFill>
          <a:blip r:embed="rId2">
            <a:extLst>
              <a:ext uri="{28A0092B-C50C-407E-A947-70E740481C1C}">
                <a14:useLocalDpi xmlns:a14="http://schemas.microsoft.com/office/drawing/2010/main" val="0"/>
              </a:ext>
            </a:extLst>
          </a:blip>
          <a:srcRect l="23769" t="15984" r="19807" b="18549"/>
          <a:stretch>
            <a:fillRect/>
          </a:stretch>
        </p:blipFill>
        <p:spPr bwMode="auto">
          <a:xfrm>
            <a:off x="628650" y="312738"/>
            <a:ext cx="78867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560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628650" y="312738"/>
            <a:ext cx="7886700" cy="831850"/>
          </a:xfrm>
        </p:spPr>
        <p:txBody>
          <a:bodyPr/>
          <a:lstStyle/>
          <a:p>
            <a:endParaRPr lang="en-IN" altLang="en-US"/>
          </a:p>
        </p:txBody>
      </p:sp>
      <p:sp>
        <p:nvSpPr>
          <p:cNvPr id="117763" name="Content Placeholder 2"/>
          <p:cNvSpPr>
            <a:spLocks noGrp="1"/>
          </p:cNvSpPr>
          <p:nvPr>
            <p:ph idx="1"/>
          </p:nvPr>
        </p:nvSpPr>
        <p:spPr>
          <a:xfrm>
            <a:off x="628650" y="1306513"/>
            <a:ext cx="7886700" cy="3879850"/>
          </a:xfrm>
        </p:spPr>
        <p:txBody>
          <a:bodyPr/>
          <a:lstStyle/>
          <a:p>
            <a:endParaRPr lang="en-IN" altLang="en-US"/>
          </a:p>
        </p:txBody>
      </p:sp>
      <p:pic>
        <p:nvPicPr>
          <p:cNvPr id="117764" name="Picture 4"/>
          <p:cNvPicPr>
            <a:picLocks noChangeAspect="1" noChangeArrowheads="1"/>
          </p:cNvPicPr>
          <p:nvPr/>
        </p:nvPicPr>
        <p:blipFill>
          <a:blip r:embed="rId2">
            <a:extLst>
              <a:ext uri="{28A0092B-C50C-407E-A947-70E740481C1C}">
                <a14:useLocalDpi xmlns:a14="http://schemas.microsoft.com/office/drawing/2010/main" val="0"/>
              </a:ext>
            </a:extLst>
          </a:blip>
          <a:srcRect l="24001" t="14403" r="19807" b="17523"/>
          <a:stretch>
            <a:fillRect/>
          </a:stretch>
        </p:blipFill>
        <p:spPr bwMode="auto">
          <a:xfrm>
            <a:off x="628650" y="430213"/>
            <a:ext cx="78867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181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628650" y="312738"/>
            <a:ext cx="7886700" cy="831850"/>
          </a:xfrm>
        </p:spPr>
        <p:txBody>
          <a:bodyPr/>
          <a:lstStyle/>
          <a:p>
            <a:endParaRPr lang="en-IN" altLang="en-US"/>
          </a:p>
        </p:txBody>
      </p:sp>
      <p:sp>
        <p:nvSpPr>
          <p:cNvPr id="118787" name="Content Placeholder 2"/>
          <p:cNvSpPr>
            <a:spLocks noGrp="1"/>
          </p:cNvSpPr>
          <p:nvPr>
            <p:ph idx="1"/>
          </p:nvPr>
        </p:nvSpPr>
        <p:spPr>
          <a:xfrm>
            <a:off x="628650" y="1306513"/>
            <a:ext cx="7886700" cy="3879850"/>
          </a:xfrm>
        </p:spPr>
        <p:txBody>
          <a:bodyPr/>
          <a:lstStyle/>
          <a:p>
            <a:endParaRPr lang="en-IN" altLang="en-US"/>
          </a:p>
        </p:txBody>
      </p:sp>
      <p:pic>
        <p:nvPicPr>
          <p:cNvPr id="118788" name="Picture 4"/>
          <p:cNvPicPr>
            <a:picLocks noChangeAspect="1" noChangeArrowheads="1"/>
          </p:cNvPicPr>
          <p:nvPr/>
        </p:nvPicPr>
        <p:blipFill>
          <a:blip r:embed="rId2">
            <a:extLst>
              <a:ext uri="{28A0092B-C50C-407E-A947-70E740481C1C}">
                <a14:useLocalDpi xmlns:a14="http://schemas.microsoft.com/office/drawing/2010/main" val="0"/>
              </a:ext>
            </a:extLst>
          </a:blip>
          <a:srcRect l="23538" t="14403" r="18768" b="17523"/>
          <a:stretch>
            <a:fillRect/>
          </a:stretch>
        </p:blipFill>
        <p:spPr bwMode="auto">
          <a:xfrm>
            <a:off x="628650" y="473075"/>
            <a:ext cx="78867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12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Header and Footer</a:t>
            </a:r>
          </a:p>
        </p:txBody>
      </p:sp>
      <p:sp>
        <p:nvSpPr>
          <p:cNvPr id="4" name="Content Placeholder 3"/>
          <p:cNvSpPr>
            <a:spLocks noGrp="1"/>
          </p:cNvSpPr>
          <p:nvPr>
            <p:ph idx="1"/>
          </p:nvPr>
        </p:nvSpPr>
        <p:spPr>
          <a:xfrm>
            <a:off x="914400" y="1295400"/>
            <a:ext cx="6400800" cy="4525963"/>
          </a:xfrm>
        </p:spPr>
        <p:txBody>
          <a:bodyPr>
            <a:normAutofit/>
          </a:bodyPr>
          <a:lstStyle/>
          <a:p>
            <a:r>
              <a:rPr lang="en-US" dirty="0"/>
              <a:t>The typical footer contains less important material, such as </a:t>
            </a:r>
          </a:p>
          <a:p>
            <a:pPr marL="342900" indent="-342900">
              <a:buFont typeface="Arial" panose="020B0604020202020204" pitchFamily="34" charset="0"/>
              <a:buChar char="•"/>
            </a:pPr>
            <a:r>
              <a:rPr lang="en-US" dirty="0"/>
              <a:t>smaller text versions of the navigation, </a:t>
            </a:r>
          </a:p>
          <a:p>
            <a:pPr marL="342900" indent="-342900">
              <a:buFont typeface="Arial" panose="020B0604020202020204" pitchFamily="34" charset="0"/>
              <a:buChar char="•"/>
            </a:pPr>
            <a:r>
              <a:rPr lang="en-US" dirty="0"/>
              <a:t>copyright notices, </a:t>
            </a:r>
          </a:p>
          <a:p>
            <a:pPr marL="342900" indent="-342900">
              <a:buFont typeface="Arial" panose="020B0604020202020204" pitchFamily="34" charset="0"/>
              <a:buChar char="•"/>
            </a:pPr>
            <a:r>
              <a:rPr lang="en-US" dirty="0"/>
              <a:t>information about the site’s privacy policy, and </a:t>
            </a:r>
          </a:p>
          <a:p>
            <a:pPr marL="342900" indent="-342900">
              <a:buFont typeface="Arial" panose="020B0604020202020204" pitchFamily="34" charset="0"/>
              <a:buChar char="•"/>
            </a:pPr>
            <a:r>
              <a:rPr lang="en-US" dirty="0"/>
              <a:t>perhaps twitter feeds or links to other social sites.</a:t>
            </a:r>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12563601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628650" y="312738"/>
            <a:ext cx="7886700" cy="831850"/>
          </a:xfrm>
        </p:spPr>
        <p:txBody>
          <a:bodyPr/>
          <a:lstStyle/>
          <a:p>
            <a:endParaRPr lang="en-IN" altLang="en-US"/>
          </a:p>
        </p:txBody>
      </p:sp>
      <p:sp>
        <p:nvSpPr>
          <p:cNvPr id="119811" name="Content Placeholder 2"/>
          <p:cNvSpPr>
            <a:spLocks noGrp="1"/>
          </p:cNvSpPr>
          <p:nvPr>
            <p:ph idx="1"/>
          </p:nvPr>
        </p:nvSpPr>
        <p:spPr>
          <a:xfrm>
            <a:off x="628650" y="1306513"/>
            <a:ext cx="7886700" cy="3879850"/>
          </a:xfrm>
        </p:spPr>
        <p:txBody>
          <a:bodyPr/>
          <a:lstStyle/>
          <a:p>
            <a:endParaRPr lang="en-IN" altLang="en-US"/>
          </a:p>
        </p:txBody>
      </p:sp>
      <p:pic>
        <p:nvPicPr>
          <p:cNvPr id="119812" name="Picture 4"/>
          <p:cNvPicPr>
            <a:picLocks noChangeAspect="1" noChangeArrowheads="1"/>
          </p:cNvPicPr>
          <p:nvPr/>
        </p:nvPicPr>
        <p:blipFill>
          <a:blip r:embed="rId2">
            <a:extLst>
              <a:ext uri="{28A0092B-C50C-407E-A947-70E740481C1C}">
                <a14:useLocalDpi xmlns:a14="http://schemas.microsoft.com/office/drawing/2010/main" val="0"/>
              </a:ext>
            </a:extLst>
          </a:blip>
          <a:srcRect l="23308" t="11879" r="19691" b="19576"/>
          <a:stretch>
            <a:fillRect/>
          </a:stretch>
        </p:blipFill>
        <p:spPr bwMode="auto">
          <a:xfrm>
            <a:off x="628650" y="312738"/>
            <a:ext cx="8024813"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532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822325" y="1071563"/>
            <a:ext cx="7543800" cy="755650"/>
          </a:xfrm>
        </p:spPr>
        <p:txBody>
          <a:bodyPr/>
          <a:lstStyle/>
          <a:p>
            <a:r>
              <a:rPr lang="en-US" altLang="en-US"/>
              <a:t>Web 2.0 Technologies</a:t>
            </a:r>
            <a:endParaRPr lang="en-IN" altLang="en-US"/>
          </a:p>
        </p:txBody>
      </p:sp>
      <p:pic>
        <p:nvPicPr>
          <p:cNvPr id="120835" name="Picture 10" descr="http://www.drewmeyersinsights.com/images/web2image.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2160588"/>
            <a:ext cx="4572000" cy="3243262"/>
          </a:xfrm>
        </p:spPr>
      </p:pic>
      <p:pic>
        <p:nvPicPr>
          <p:cNvPr id="120836" name="Picture 16" descr="http://www.mpiweb.org/Libraries/Magazine/Social-Network-Stock-Ph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225" y="2160588"/>
            <a:ext cx="4225925"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390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a:xfrm>
            <a:off x="76200" y="165100"/>
            <a:ext cx="4335463" cy="608013"/>
          </a:xfrm>
        </p:spPr>
        <p:txBody>
          <a:bodyPr/>
          <a:lstStyle/>
          <a:p>
            <a:r>
              <a:rPr lang="en-US" altLang="en-US" sz="3300">
                <a:solidFill>
                  <a:srgbClr val="0070C0"/>
                </a:solidFill>
              </a:rPr>
              <a:t>Existing</a:t>
            </a:r>
            <a:r>
              <a:rPr lang="en-US" altLang="en-US">
                <a:solidFill>
                  <a:srgbClr val="0070C0"/>
                </a:solidFill>
              </a:rPr>
              <a:t> </a:t>
            </a:r>
            <a:r>
              <a:rPr lang="en-US" altLang="en-US" sz="3300">
                <a:solidFill>
                  <a:srgbClr val="0070C0"/>
                </a:solidFill>
              </a:rPr>
              <a:t>Technologies</a:t>
            </a:r>
            <a:endParaRPr lang="en-IN" altLang="en-US">
              <a:solidFill>
                <a:srgbClr val="0070C0"/>
              </a:solidFill>
            </a:endParaRPr>
          </a:p>
        </p:txBody>
      </p:sp>
      <p:sp>
        <p:nvSpPr>
          <p:cNvPr id="121859" name="Content Placeholder 2"/>
          <p:cNvSpPr>
            <a:spLocks noGrp="1"/>
          </p:cNvSpPr>
          <p:nvPr>
            <p:ph idx="1"/>
          </p:nvPr>
        </p:nvSpPr>
        <p:spPr>
          <a:xfrm>
            <a:off x="271463" y="1524969"/>
            <a:ext cx="4300537" cy="4816475"/>
          </a:xfrm>
        </p:spPr>
        <p:txBody>
          <a:bodyPr/>
          <a:lstStyle/>
          <a:p>
            <a:pPr>
              <a:buFont typeface="Wingdings" panose="05000000000000000000" pitchFamily="2" charset="2"/>
              <a:buChar char="Ø"/>
            </a:pPr>
            <a:r>
              <a:rPr lang="en-US" altLang="en-US" sz="1700">
                <a:latin typeface="Constantia" panose="02030602050306030303" pitchFamily="18" charset="0"/>
              </a:rPr>
              <a:t>E-mail  - Offline</a:t>
            </a:r>
          </a:p>
          <a:p>
            <a:pPr>
              <a:buFont typeface="Wingdings" panose="05000000000000000000" pitchFamily="2" charset="2"/>
              <a:buChar char="Ø"/>
            </a:pPr>
            <a:r>
              <a:rPr lang="en-US" altLang="en-US" sz="1700">
                <a:latin typeface="Constantia" panose="02030602050306030303" pitchFamily="18" charset="0"/>
              </a:rPr>
              <a:t>Static  and Dynamic websites,</a:t>
            </a:r>
          </a:p>
          <a:p>
            <a:pPr>
              <a:buFont typeface="Wingdings" panose="05000000000000000000" pitchFamily="2" charset="2"/>
              <a:buChar char="Ø"/>
            </a:pPr>
            <a:r>
              <a:rPr lang="en-US" altLang="en-US" sz="1700">
                <a:latin typeface="Constantia" panose="02030602050306030303" pitchFamily="18" charset="0"/>
              </a:rPr>
              <a:t>Forums</a:t>
            </a:r>
          </a:p>
          <a:p>
            <a:pPr>
              <a:buFont typeface="Wingdings" panose="05000000000000000000" pitchFamily="2" charset="2"/>
              <a:buChar char="Ø"/>
            </a:pPr>
            <a:r>
              <a:rPr lang="en-US" altLang="en-US" sz="1700">
                <a:latin typeface="Constantia" panose="02030602050306030303" pitchFamily="18" charset="0"/>
              </a:rPr>
              <a:t>I-Pad and I-books</a:t>
            </a:r>
          </a:p>
          <a:p>
            <a:pPr>
              <a:lnSpc>
                <a:spcPct val="80000"/>
              </a:lnSpc>
              <a:buFont typeface="Wingdings" panose="05000000000000000000" pitchFamily="2" charset="2"/>
              <a:buChar char="Ø"/>
            </a:pPr>
            <a:r>
              <a:rPr lang="en-US" altLang="en-US" sz="1700">
                <a:latin typeface="Constantia" panose="02030602050306030303" pitchFamily="18" charset="0"/>
              </a:rPr>
              <a:t>Blogs , Wikis </a:t>
            </a:r>
          </a:p>
          <a:p>
            <a:pPr>
              <a:lnSpc>
                <a:spcPct val="80000"/>
              </a:lnSpc>
              <a:buFont typeface="Wingdings" panose="05000000000000000000" pitchFamily="2" charset="2"/>
              <a:buChar char="Ø"/>
            </a:pPr>
            <a:r>
              <a:rPr lang="en-US" altLang="en-US" sz="1700">
                <a:latin typeface="Constantia" panose="02030602050306030303" pitchFamily="18" charset="0"/>
              </a:rPr>
              <a:t>RSS aggregators</a:t>
            </a:r>
          </a:p>
          <a:p>
            <a:pPr>
              <a:lnSpc>
                <a:spcPct val="80000"/>
              </a:lnSpc>
              <a:buFont typeface="Wingdings" panose="05000000000000000000" pitchFamily="2" charset="2"/>
              <a:buChar char="Ø"/>
            </a:pPr>
            <a:r>
              <a:rPr lang="en-US" altLang="en-US" sz="1700">
                <a:latin typeface="Constantia" panose="02030602050306030303" pitchFamily="18" charset="0"/>
              </a:rPr>
              <a:t>web conferencing</a:t>
            </a:r>
          </a:p>
          <a:p>
            <a:pPr>
              <a:lnSpc>
                <a:spcPct val="80000"/>
              </a:lnSpc>
              <a:buFont typeface="Wingdings" panose="05000000000000000000" pitchFamily="2" charset="2"/>
              <a:buChar char="Ø"/>
            </a:pPr>
            <a:r>
              <a:rPr lang="en-US" altLang="en-US" sz="1700">
                <a:latin typeface="Constantia" panose="02030602050306030303" pitchFamily="18" charset="0"/>
              </a:rPr>
              <a:t>Instant messaging</a:t>
            </a:r>
          </a:p>
          <a:p>
            <a:pPr>
              <a:lnSpc>
                <a:spcPct val="80000"/>
              </a:lnSpc>
              <a:buFont typeface="Wingdings" panose="05000000000000000000" pitchFamily="2" charset="2"/>
              <a:buChar char="Ø"/>
            </a:pPr>
            <a:r>
              <a:rPr lang="en-US" altLang="en-US" sz="1700">
                <a:latin typeface="Constantia" panose="02030602050306030303" pitchFamily="18" charset="0"/>
              </a:rPr>
              <a:t>R3 Access</a:t>
            </a:r>
          </a:p>
          <a:p>
            <a:pPr>
              <a:lnSpc>
                <a:spcPct val="80000"/>
              </a:lnSpc>
              <a:buFont typeface="Wingdings" panose="05000000000000000000" pitchFamily="2" charset="2"/>
              <a:buChar char="Ø"/>
            </a:pPr>
            <a:r>
              <a:rPr lang="en-US" altLang="en-US" sz="1700">
                <a:latin typeface="Constantia" panose="02030602050306030303" pitchFamily="18" charset="0"/>
              </a:rPr>
              <a:t>Semantic web  </a:t>
            </a:r>
          </a:p>
          <a:p>
            <a:pPr>
              <a:lnSpc>
                <a:spcPct val="80000"/>
              </a:lnSpc>
              <a:buFont typeface="Wingdings" panose="05000000000000000000" pitchFamily="2" charset="2"/>
              <a:buChar char="Ø"/>
            </a:pPr>
            <a:r>
              <a:rPr lang="en-IN" altLang="en-US" sz="1700">
                <a:latin typeface="Constantia" panose="02030602050306030303" pitchFamily="18" charset="0"/>
              </a:rPr>
              <a:t>Quick Response Code </a:t>
            </a:r>
            <a:endParaRPr lang="en-US" altLang="en-US" sz="1700">
              <a:latin typeface="Constantia" panose="02030602050306030303" pitchFamily="18" charset="0"/>
            </a:endParaRPr>
          </a:p>
          <a:p>
            <a:pPr>
              <a:buFont typeface="Wingdings" panose="05000000000000000000" pitchFamily="2" charset="2"/>
              <a:buChar char="Ø"/>
            </a:pPr>
            <a:r>
              <a:rPr lang="en-IN" altLang="en-US" sz="1700">
                <a:latin typeface="Constantia" panose="02030602050306030303" pitchFamily="18" charset="0"/>
              </a:rPr>
              <a:t>Mobile Apps</a:t>
            </a:r>
          </a:p>
          <a:p>
            <a:pPr>
              <a:buFont typeface="Wingdings" panose="05000000000000000000" pitchFamily="2" charset="2"/>
              <a:buChar char="Ø"/>
            </a:pPr>
            <a:r>
              <a:rPr lang="en-IN" altLang="en-US" sz="1700">
                <a:latin typeface="Constantia" panose="02030602050306030303" pitchFamily="18" charset="0"/>
              </a:rPr>
              <a:t>MOOCs, LMS, Reference Management systems </a:t>
            </a:r>
            <a:endParaRPr lang="en-US" altLang="en-US" sz="1700">
              <a:latin typeface="Constantia" panose="02030602050306030303" pitchFamily="18" charset="0"/>
            </a:endParaRPr>
          </a:p>
          <a:p>
            <a:pPr>
              <a:buFont typeface="Wingdings" panose="05000000000000000000" pitchFamily="2" charset="2"/>
              <a:buChar char="Ø"/>
            </a:pPr>
            <a:endParaRPr lang="en-IN" altLang="en-US"/>
          </a:p>
        </p:txBody>
      </p:sp>
      <p:sp>
        <p:nvSpPr>
          <p:cNvPr id="121860" name="TextBox 4"/>
          <p:cNvSpPr txBox="1">
            <a:spLocks noChangeArrowheads="1"/>
          </p:cNvSpPr>
          <p:nvPr/>
        </p:nvSpPr>
        <p:spPr bwMode="auto">
          <a:xfrm>
            <a:off x="5156200" y="257175"/>
            <a:ext cx="457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Calibri" panose="020F0502020204030204" pitchFamily="34" charset="0"/>
                <a:cs typeface="Arial" panose="020B0604020202020204" pitchFamily="34" charset="0"/>
              </a:defRPr>
            </a:lvl1pPr>
            <a:lvl2pPr marL="742950" indent="-285750" defTabSz="685800">
              <a:defRPr>
                <a:solidFill>
                  <a:schemeClr val="tx1"/>
                </a:solidFill>
                <a:latin typeface="Calibri" panose="020F0502020204030204" pitchFamily="34" charset="0"/>
                <a:cs typeface="Arial" panose="020B0604020202020204" pitchFamily="34" charset="0"/>
              </a:defRPr>
            </a:lvl2pPr>
            <a:lvl3pPr marL="1143000" indent="-228600" defTabSz="685800">
              <a:defRPr>
                <a:solidFill>
                  <a:schemeClr val="tx1"/>
                </a:solidFill>
                <a:latin typeface="Calibri" panose="020F0502020204030204" pitchFamily="34" charset="0"/>
                <a:cs typeface="Arial" panose="020B0604020202020204" pitchFamily="34" charset="0"/>
              </a:defRPr>
            </a:lvl3pPr>
            <a:lvl4pPr marL="1600200" indent="-228600" defTabSz="685800">
              <a:defRPr>
                <a:solidFill>
                  <a:schemeClr val="tx1"/>
                </a:solidFill>
                <a:latin typeface="Calibri" panose="020F0502020204030204" pitchFamily="34" charset="0"/>
                <a:cs typeface="Arial" panose="020B0604020202020204" pitchFamily="34" charset="0"/>
              </a:defRPr>
            </a:lvl4pPr>
            <a:lvl5pPr marL="2057400" indent="-228600" defTabSz="685800">
              <a:defRPr>
                <a:solidFill>
                  <a:schemeClr val="tx1"/>
                </a:solidFill>
                <a:latin typeface="Calibri" panose="020F050202020403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85000"/>
              </a:lnSpc>
            </a:pPr>
            <a:r>
              <a:rPr lang="en-US" altLang="en-US" sz="3300">
                <a:solidFill>
                  <a:srgbClr val="0070C0"/>
                </a:solidFill>
                <a:latin typeface="Cambria" panose="02040503050406030204" pitchFamily="18" charset="0"/>
              </a:rPr>
              <a:t>Web 1.0 Vs Web 2.0</a:t>
            </a:r>
          </a:p>
        </p:txBody>
      </p:sp>
      <p:sp>
        <p:nvSpPr>
          <p:cNvPr id="121861" name="Rectangle 3"/>
          <p:cNvSpPr txBox="1">
            <a:spLocks noChangeArrowheads="1"/>
          </p:cNvSpPr>
          <p:nvPr/>
        </p:nvSpPr>
        <p:spPr bwMode="auto">
          <a:xfrm>
            <a:off x="4770399" y="1587926"/>
            <a:ext cx="42164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4290" rIns="0" bIns="34290"/>
          <a:lstStyle>
            <a:lvl1pPr marL="204788" indent="-204788">
              <a:lnSpc>
                <a:spcPct val="90000"/>
              </a:lnSpc>
              <a:spcBef>
                <a:spcPts val="1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382588" indent="-182563">
              <a:lnSpc>
                <a:spcPct val="90000"/>
              </a:lnSpc>
              <a:spcBef>
                <a:spcPts val="5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566738" indent="-182563">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749300" indent="-182563">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931863" indent="-182563">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13890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18462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23034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27606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pPr defTabSz="914400" eaLnBrk="1" hangingPunct="1">
              <a:lnSpc>
                <a:spcPct val="70000"/>
              </a:lnSpc>
              <a:spcBef>
                <a:spcPts val="1200"/>
              </a:spcBef>
              <a:spcAft>
                <a:spcPts val="200"/>
              </a:spcAft>
              <a:buClr>
                <a:schemeClr val="accent1"/>
              </a:buClr>
              <a:buFont typeface="Calibri" panose="020F0502020204030204" pitchFamily="34" charset="0"/>
              <a:buNone/>
            </a:pPr>
            <a:endParaRPr lang="en-US" altLang="en-US" sz="1800">
              <a:solidFill>
                <a:srgbClr val="404040"/>
              </a:solidFill>
              <a:latin typeface="Constantia" panose="02030602050306030303" pitchFamily="18" charset="0"/>
              <a:cs typeface="Arial" panose="020B0604020202020204" pitchFamily="34" charset="0"/>
            </a:endParaRPr>
          </a:p>
          <a:p>
            <a:pPr defTabSz="914400" eaLnBrk="1" hangingPunct="1">
              <a:lnSpc>
                <a:spcPct val="70000"/>
              </a:lnSpc>
              <a:spcBef>
                <a:spcPts val="1200"/>
              </a:spcBef>
              <a:spcAft>
                <a:spcPts val="200"/>
              </a:spcAft>
              <a:buClr>
                <a:schemeClr val="accent1"/>
              </a:buClr>
              <a:buFont typeface="Calibri" panose="020F0502020204030204" pitchFamily="34" charset="0"/>
              <a:buChar char=" "/>
            </a:pPr>
            <a:r>
              <a:rPr lang="en-US" altLang="en-US" sz="1800">
                <a:solidFill>
                  <a:srgbClr val="404040"/>
                </a:solidFill>
                <a:latin typeface="Constantia" panose="02030602050306030303" pitchFamily="18" charset="0"/>
                <a:cs typeface="Arial" panose="020B0604020202020204" pitchFamily="34" charset="0"/>
              </a:rPr>
              <a:t>Mp3.com 	                  --&gt; Napster</a:t>
            </a:r>
          </a:p>
          <a:p>
            <a:pPr defTabSz="914400" eaLnBrk="1" hangingPunct="1">
              <a:lnSpc>
                <a:spcPct val="70000"/>
              </a:lnSpc>
              <a:spcBef>
                <a:spcPts val="1200"/>
              </a:spcBef>
              <a:spcAft>
                <a:spcPts val="200"/>
              </a:spcAft>
              <a:buClr>
                <a:schemeClr val="accent1"/>
              </a:buClr>
              <a:buFont typeface="Calibri" panose="020F0502020204030204" pitchFamily="34" charset="0"/>
              <a:buChar char=" "/>
            </a:pPr>
            <a:endParaRPr lang="en-US" altLang="en-US" sz="1800">
              <a:solidFill>
                <a:srgbClr val="404040"/>
              </a:solidFill>
              <a:latin typeface="Constantia" panose="02030602050306030303" pitchFamily="18" charset="0"/>
              <a:cs typeface="Arial" panose="020B0604020202020204" pitchFamily="34" charset="0"/>
            </a:endParaRPr>
          </a:p>
          <a:p>
            <a:pPr defTabSz="914400" eaLnBrk="1" hangingPunct="1">
              <a:lnSpc>
                <a:spcPct val="70000"/>
              </a:lnSpc>
              <a:spcBef>
                <a:spcPts val="1200"/>
              </a:spcBef>
              <a:spcAft>
                <a:spcPts val="200"/>
              </a:spcAft>
              <a:buClr>
                <a:schemeClr val="accent1"/>
              </a:buClr>
              <a:buFont typeface="Calibri" panose="020F0502020204030204" pitchFamily="34" charset="0"/>
              <a:buChar char=" "/>
            </a:pPr>
            <a:r>
              <a:rPr lang="en-US" altLang="en-US" sz="1800">
                <a:solidFill>
                  <a:srgbClr val="404040"/>
                </a:solidFill>
                <a:latin typeface="Constantia" panose="02030602050306030303" pitchFamily="18" charset="0"/>
                <a:cs typeface="Arial" panose="020B0604020202020204" pitchFamily="34" charset="0"/>
              </a:rPr>
              <a:t>Britannica Online	 --&gt; Wikipedia</a:t>
            </a:r>
          </a:p>
          <a:p>
            <a:pPr defTabSz="914400" eaLnBrk="1" hangingPunct="1">
              <a:lnSpc>
                <a:spcPct val="70000"/>
              </a:lnSpc>
              <a:spcBef>
                <a:spcPts val="1200"/>
              </a:spcBef>
              <a:spcAft>
                <a:spcPts val="200"/>
              </a:spcAft>
              <a:buClr>
                <a:schemeClr val="accent1"/>
              </a:buClr>
              <a:buFont typeface="Calibri" panose="020F0502020204030204" pitchFamily="34" charset="0"/>
              <a:buChar char=" "/>
            </a:pPr>
            <a:endParaRPr lang="en-US" altLang="en-US" sz="1800">
              <a:solidFill>
                <a:srgbClr val="404040"/>
              </a:solidFill>
              <a:latin typeface="Constantia" panose="02030602050306030303" pitchFamily="18" charset="0"/>
              <a:cs typeface="Arial" panose="020B0604020202020204" pitchFamily="34" charset="0"/>
            </a:endParaRPr>
          </a:p>
          <a:p>
            <a:pPr defTabSz="914400" eaLnBrk="1" hangingPunct="1">
              <a:lnSpc>
                <a:spcPct val="70000"/>
              </a:lnSpc>
              <a:spcBef>
                <a:spcPts val="1200"/>
              </a:spcBef>
              <a:spcAft>
                <a:spcPts val="200"/>
              </a:spcAft>
              <a:buClr>
                <a:schemeClr val="accent1"/>
              </a:buClr>
              <a:buFont typeface="Calibri" panose="020F0502020204030204" pitchFamily="34" charset="0"/>
              <a:buChar char=" "/>
            </a:pPr>
            <a:r>
              <a:rPr lang="en-US" altLang="en-US" sz="1800">
                <a:solidFill>
                  <a:srgbClr val="404040"/>
                </a:solidFill>
                <a:latin typeface="Constantia" panose="02030602050306030303" pitchFamily="18" charset="0"/>
                <a:cs typeface="Arial" panose="020B0604020202020204" pitchFamily="34" charset="0"/>
              </a:rPr>
              <a:t>Personal websites	 --&gt; blogging</a:t>
            </a:r>
          </a:p>
          <a:p>
            <a:pPr defTabSz="914400" eaLnBrk="1" hangingPunct="1">
              <a:lnSpc>
                <a:spcPct val="70000"/>
              </a:lnSpc>
              <a:spcBef>
                <a:spcPts val="1200"/>
              </a:spcBef>
              <a:spcAft>
                <a:spcPts val="200"/>
              </a:spcAft>
              <a:buClr>
                <a:schemeClr val="accent1"/>
              </a:buClr>
              <a:buFont typeface="Calibri" panose="020F0502020204030204" pitchFamily="34" charset="0"/>
              <a:buChar char=" "/>
            </a:pPr>
            <a:endParaRPr lang="en-US" altLang="en-US" sz="1800">
              <a:solidFill>
                <a:srgbClr val="404040"/>
              </a:solidFill>
              <a:latin typeface="Constantia" panose="02030602050306030303" pitchFamily="18" charset="0"/>
              <a:cs typeface="Arial" panose="020B0604020202020204" pitchFamily="34" charset="0"/>
            </a:endParaRPr>
          </a:p>
        </p:txBody>
      </p:sp>
    </p:spTree>
    <p:extLst>
      <p:ext uri="{BB962C8B-B14F-4D97-AF65-F5344CB8AC3E}">
        <p14:creationId xmlns:p14="http://schemas.microsoft.com/office/powerpoint/2010/main" val="171450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p:cNvSpPr>
          <p:nvPr>
            <p:ph sz="quarter" idx="4294967295"/>
          </p:nvPr>
        </p:nvSpPr>
        <p:spPr>
          <a:xfrm>
            <a:off x="1485900" y="1165225"/>
            <a:ext cx="6686550" cy="4000500"/>
          </a:xfrm>
        </p:spPr>
        <p:txBody>
          <a:bodyPr/>
          <a:lstStyle/>
          <a:p>
            <a:pPr marL="204788" indent="-204788"/>
            <a:r>
              <a:rPr lang="en-US" altLang="en-US" sz="2700">
                <a:latin typeface="Constantia" panose="02030602050306030303" pitchFamily="18" charset="0"/>
                <a:ea typeface="Arial Unicode MS"/>
                <a:cs typeface="Arial Unicode MS"/>
              </a:rPr>
              <a:t>Collaboration</a:t>
            </a:r>
          </a:p>
          <a:p>
            <a:pPr marL="204788" indent="-204788"/>
            <a:r>
              <a:rPr lang="en-US" altLang="en-US" sz="2700">
                <a:latin typeface="Constantia" panose="02030602050306030303" pitchFamily="18" charset="0"/>
                <a:ea typeface="Arial Unicode MS"/>
                <a:cs typeface="Arial Unicode MS"/>
              </a:rPr>
              <a:t>Sharing</a:t>
            </a:r>
          </a:p>
          <a:p>
            <a:pPr marL="204788" indent="-204788"/>
            <a:r>
              <a:rPr lang="en-US" altLang="en-US" sz="2700">
                <a:latin typeface="Constantia" panose="02030602050306030303" pitchFamily="18" charset="0"/>
                <a:ea typeface="Arial Unicode MS"/>
                <a:cs typeface="Arial Unicode MS"/>
              </a:rPr>
              <a:t>Ownership </a:t>
            </a:r>
          </a:p>
          <a:p>
            <a:pPr marL="204788" indent="-204788"/>
            <a:r>
              <a:rPr lang="en-US" altLang="en-US" sz="2700">
                <a:latin typeface="Constantia" panose="02030602050306030303" pitchFamily="18" charset="0"/>
                <a:ea typeface="Arial Unicode MS"/>
                <a:cs typeface="Arial Unicode MS"/>
              </a:rPr>
              <a:t>Creation</a:t>
            </a:r>
          </a:p>
          <a:p>
            <a:pPr marL="204788" indent="-204788"/>
            <a:r>
              <a:rPr lang="en-US" altLang="en-US" sz="2700">
                <a:latin typeface="Constantia" panose="02030602050306030303" pitchFamily="18" charset="0"/>
                <a:ea typeface="Arial Unicode MS"/>
                <a:cs typeface="Arial Unicode MS"/>
              </a:rPr>
              <a:t>Social Connection/Relationships</a:t>
            </a:r>
          </a:p>
          <a:p>
            <a:pPr marL="204788" indent="-204788"/>
            <a:r>
              <a:rPr lang="en-US" altLang="en-US" sz="2700">
                <a:latin typeface="Constantia" panose="02030602050306030303" pitchFamily="18" charset="0"/>
                <a:ea typeface="Arial Unicode MS"/>
                <a:cs typeface="Arial Unicode MS"/>
              </a:rPr>
              <a:t>Participation</a:t>
            </a:r>
          </a:p>
          <a:p>
            <a:pPr marL="204788" indent="-204788"/>
            <a:r>
              <a:rPr lang="en-US" altLang="en-US" sz="2700">
                <a:latin typeface="Constantia" panose="02030602050306030303" pitchFamily="18" charset="0"/>
                <a:ea typeface="Arial Unicode MS"/>
                <a:cs typeface="Arial Unicode MS"/>
              </a:rPr>
              <a:t>Decentralized</a:t>
            </a:r>
          </a:p>
        </p:txBody>
      </p:sp>
      <p:sp>
        <p:nvSpPr>
          <p:cNvPr id="4" name="Title 1"/>
          <p:cNvSpPr txBox="1">
            <a:spLocks/>
          </p:cNvSpPr>
          <p:nvPr/>
        </p:nvSpPr>
        <p:spPr>
          <a:xfrm>
            <a:off x="1485900" y="334618"/>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a:solidFill>
                  <a:schemeClr val="bg1"/>
                </a:solidFill>
                <a:latin typeface="Arial" charset="0"/>
              </a:rPr>
              <a:t>Web 2.0 Concepts</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745852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128713"/>
            <a:ext cx="27432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5" y="1085850"/>
            <a:ext cx="22288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2"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l="14285"/>
          <a:stretch>
            <a:fillRect/>
          </a:stretch>
        </p:blipFill>
        <p:spPr>
          <a:xfrm>
            <a:off x="1227138" y="3494088"/>
            <a:ext cx="2743200" cy="2057400"/>
          </a:xfrm>
        </p:spPr>
      </p:pic>
      <p:pic>
        <p:nvPicPr>
          <p:cNvPr id="1249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l="27271" r="21622"/>
          <a:stretch>
            <a:fillRect/>
          </a:stretch>
        </p:blipFill>
        <p:spPr bwMode="auto">
          <a:xfrm>
            <a:off x="4014788" y="3522663"/>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6"/>
          <a:srcRect l="21591" r="21812"/>
          <a:stretch>
            <a:fillRect/>
          </a:stretch>
        </p:blipFill>
        <p:spPr bwMode="auto">
          <a:xfrm>
            <a:off x="5943600" y="3465858"/>
            <a:ext cx="2457450" cy="2114550"/>
          </a:xfrm>
          <a:prstGeom prst="rect">
            <a:avLst/>
          </a:prstGeom>
          <a:ln>
            <a:noFill/>
          </a:ln>
          <a:effectLst>
            <a:softEdge rad="112500"/>
          </a:effectLst>
        </p:spPr>
      </p:pic>
      <p:sp>
        <p:nvSpPr>
          <p:cNvPr id="10" name="Title 1"/>
          <p:cNvSpPr txBox="1">
            <a:spLocks/>
          </p:cNvSpPr>
          <p:nvPr/>
        </p:nvSpPr>
        <p:spPr>
          <a:xfrm>
            <a:off x="1314450" y="228600"/>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400" b="1" dirty="0">
                <a:solidFill>
                  <a:schemeClr val="bg1"/>
                </a:solidFill>
                <a:latin typeface="Arial" charset="0"/>
              </a:rPr>
              <a:t>Access to I-books us</a:t>
            </a:r>
            <a:r>
              <a:rPr lang="en-US" sz="2700" b="1" dirty="0">
                <a:solidFill>
                  <a:schemeClr val="bg1"/>
                </a:solidFill>
                <a:latin typeface="Arial" charset="0"/>
              </a:rPr>
              <a:t>ing </a:t>
            </a:r>
            <a:r>
              <a:rPr lang="en-US" sz="2700" b="1" dirty="0" err="1">
                <a:solidFill>
                  <a:schemeClr val="bg1"/>
                </a:solidFill>
                <a:latin typeface="Arial" charset="0"/>
              </a:rPr>
              <a:t>i</a:t>
            </a:r>
            <a:r>
              <a:rPr lang="en-US" sz="2700" b="1" dirty="0">
                <a:solidFill>
                  <a:schemeClr val="bg1"/>
                </a:solidFill>
                <a:latin typeface="Arial" charset="0"/>
              </a:rPr>
              <a:t>-pad or </a:t>
            </a:r>
            <a:r>
              <a:rPr lang="en-US" sz="2700" b="1" dirty="0" err="1">
                <a:solidFill>
                  <a:schemeClr val="bg1"/>
                </a:solidFill>
                <a:latin typeface="Arial" charset="0"/>
              </a:rPr>
              <a:t>Rolltop</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3750599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5113" y="3675063"/>
            <a:ext cx="8534400" cy="1509712"/>
          </a:xfrm>
        </p:spPr>
        <p:txBody>
          <a:bodyPr rtlCol="0">
            <a:normAutofit/>
          </a:bodyPr>
          <a:lstStyle/>
          <a:p>
            <a:pPr marL="0" indent="0" algn="just">
              <a:spcBef>
                <a:spcPts val="0"/>
              </a:spcBef>
              <a:spcAft>
                <a:spcPts val="0"/>
              </a:spcAft>
              <a:buFont typeface="Arial" panose="020B0604020202020204" pitchFamily="34" charset="0"/>
              <a:buNone/>
              <a:defRPr/>
            </a:pPr>
            <a:r>
              <a:rPr lang="en-US" sz="2100" dirty="0">
                <a:latin typeface="Constantia" pitchFamily="18" charset="0"/>
                <a:cs typeface="Times New Roman" pitchFamily="18" charset="0"/>
              </a:rPr>
              <a:t>	</a:t>
            </a:r>
            <a:r>
              <a:rPr lang="en-US" sz="1800" dirty="0">
                <a:latin typeface="Constantia" pitchFamily="18" charset="0"/>
                <a:cs typeface="Times New Roman" pitchFamily="18" charset="0"/>
              </a:rPr>
              <a:t>Library and Information Centers are offering a variety of additional services; among these are alert services which present requested information on recent publications, renewals of books, new arrivals of books and so on. Google also providing the online information alert service for their users. </a:t>
            </a:r>
            <a:r>
              <a:rPr lang="en-US" sz="1350" dirty="0">
                <a:latin typeface="Constantia" pitchFamily="18" charset="0"/>
                <a:cs typeface="Times New Roman" pitchFamily="18" charset="0"/>
              </a:rPr>
              <a:t> </a:t>
            </a:r>
            <a:endParaRPr lang="en-US" sz="2100" dirty="0">
              <a:latin typeface="Constantia" pitchFamily="18" charset="0"/>
              <a:cs typeface="Times New Roman" pitchFamily="18" charset="0"/>
            </a:endParaRPr>
          </a:p>
          <a:p>
            <a:pPr marL="308610">
              <a:spcAft>
                <a:spcPts val="0"/>
              </a:spcAft>
              <a:buFont typeface="Wingdings"/>
              <a:buChar char=""/>
              <a:defRPr/>
            </a:pPr>
            <a:endParaRPr lang="en-US" dirty="0">
              <a:latin typeface="Constantia" pitchFamily="18" charset="0"/>
            </a:endParaRPr>
          </a:p>
        </p:txBody>
      </p:sp>
      <p:pic>
        <p:nvPicPr>
          <p:cNvPr id="1259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738" y="1135063"/>
            <a:ext cx="4454525"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1543050" y="260902"/>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Information Alert using Google Alert</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4278271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14625" y="1108075"/>
            <a:ext cx="3714750" cy="1477963"/>
          </a:xfrm>
        </p:spPr>
      </p:pic>
      <p:sp>
        <p:nvSpPr>
          <p:cNvPr id="126979" name="TextBox 5"/>
          <p:cNvSpPr txBox="1">
            <a:spLocks noChangeArrowheads="1"/>
          </p:cNvSpPr>
          <p:nvPr/>
        </p:nvSpPr>
        <p:spPr bwMode="auto">
          <a:xfrm>
            <a:off x="384175" y="2586038"/>
            <a:ext cx="85344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742950" indent="-285750">
              <a:lnSpc>
                <a:spcPct val="90000"/>
              </a:lnSpc>
              <a:spcBef>
                <a:spcPts val="5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pPr algn="just" eaLnBrk="1" hangingPunct="1">
              <a:lnSpc>
                <a:spcPct val="100000"/>
              </a:lnSpc>
              <a:spcBef>
                <a:spcPct val="0"/>
              </a:spcBef>
              <a:buFontTx/>
              <a:buNone/>
            </a:pPr>
            <a:r>
              <a:rPr lang="en-US" altLang="en-US" sz="1800" b="1">
                <a:solidFill>
                  <a:srgbClr val="C00000"/>
                </a:solidFill>
                <a:latin typeface="Corbel" panose="020B0503020204020204" pitchFamily="34" charset="0"/>
                <a:cs typeface="Arial" panose="020B0604020202020204" pitchFamily="34" charset="0"/>
              </a:rPr>
              <a:t>Applications</a:t>
            </a:r>
            <a:r>
              <a:rPr lang="en-US" altLang="en-US" sz="1800">
                <a:latin typeface="Corbel" panose="020B0503020204020204" pitchFamily="34" charset="0"/>
                <a:cs typeface="Arial" panose="020B0604020202020204" pitchFamily="34" charset="0"/>
              </a:rPr>
              <a:t> are advanced websites that are similar to other types of programs that install on computer. The main difference is that apps are accessed and used entirely within the browser. </a:t>
            </a:r>
          </a:p>
          <a:p>
            <a:pPr algn="just" eaLnBrk="1" hangingPunct="1">
              <a:lnSpc>
                <a:spcPct val="100000"/>
              </a:lnSpc>
              <a:spcBef>
                <a:spcPct val="0"/>
              </a:spcBef>
              <a:buFontTx/>
              <a:buNone/>
            </a:pPr>
            <a:endParaRPr lang="en-US" altLang="en-US" sz="1800" b="1">
              <a:solidFill>
                <a:srgbClr val="FFFF00"/>
              </a:solidFill>
              <a:latin typeface="Corbel" panose="020B0503020204020204" pitchFamily="34" charset="0"/>
              <a:cs typeface="Arial" panose="020B0604020202020204" pitchFamily="34" charset="0"/>
            </a:endParaRPr>
          </a:p>
          <a:p>
            <a:pPr algn="just" eaLnBrk="1" hangingPunct="1">
              <a:lnSpc>
                <a:spcPct val="100000"/>
              </a:lnSpc>
              <a:spcBef>
                <a:spcPct val="0"/>
              </a:spcBef>
              <a:buFontTx/>
              <a:buNone/>
            </a:pPr>
            <a:r>
              <a:rPr lang="en-US" altLang="en-US" sz="1800" b="1">
                <a:solidFill>
                  <a:srgbClr val="C00000"/>
                </a:solidFill>
                <a:latin typeface="Corbel" panose="020B0503020204020204" pitchFamily="34" charset="0"/>
                <a:cs typeface="Arial" panose="020B0604020202020204" pitchFamily="34" charset="0"/>
              </a:rPr>
              <a:t>Extensions</a:t>
            </a:r>
            <a:r>
              <a:rPr lang="en-US" altLang="en-US" sz="1800">
                <a:solidFill>
                  <a:srgbClr val="C00000"/>
                </a:solidFill>
                <a:latin typeface="Corbel" panose="020B0503020204020204" pitchFamily="34" charset="0"/>
                <a:cs typeface="Arial" panose="020B0604020202020204" pitchFamily="34" charset="0"/>
              </a:rPr>
              <a:t> </a:t>
            </a:r>
            <a:r>
              <a:rPr lang="en-US" altLang="en-US" sz="1800">
                <a:latin typeface="Corbel" panose="020B0503020204020204" pitchFamily="34" charset="0"/>
                <a:cs typeface="Arial" panose="020B0604020202020204" pitchFamily="34" charset="0"/>
              </a:rPr>
              <a:t>are custom features and functionality that can add to Google Chrome. Unlike apps, they’re always available, no matter what website on. </a:t>
            </a:r>
          </a:p>
          <a:p>
            <a:pPr algn="just" eaLnBrk="1" hangingPunct="1">
              <a:lnSpc>
                <a:spcPct val="100000"/>
              </a:lnSpc>
              <a:spcBef>
                <a:spcPct val="0"/>
              </a:spcBef>
              <a:buFontTx/>
              <a:buNone/>
            </a:pPr>
            <a:endParaRPr lang="en-US" altLang="en-US" sz="1800" b="1">
              <a:solidFill>
                <a:srgbClr val="C00000"/>
              </a:solidFill>
              <a:latin typeface="Corbel" panose="020B0503020204020204" pitchFamily="34" charset="0"/>
              <a:cs typeface="Arial" panose="020B0604020202020204" pitchFamily="34" charset="0"/>
            </a:endParaRPr>
          </a:p>
          <a:p>
            <a:pPr algn="just" eaLnBrk="1" hangingPunct="1">
              <a:lnSpc>
                <a:spcPct val="100000"/>
              </a:lnSpc>
              <a:spcBef>
                <a:spcPct val="0"/>
              </a:spcBef>
              <a:buFontTx/>
              <a:buNone/>
            </a:pPr>
            <a:r>
              <a:rPr lang="en-US" altLang="en-US" sz="1800" b="1">
                <a:solidFill>
                  <a:srgbClr val="C00000"/>
                </a:solidFill>
                <a:latin typeface="Corbel" panose="020B0503020204020204" pitchFamily="34" charset="0"/>
                <a:cs typeface="Arial" panose="020B0604020202020204" pitchFamily="34" charset="0"/>
              </a:rPr>
              <a:t>Themes</a:t>
            </a:r>
            <a:r>
              <a:rPr lang="en-US" altLang="en-US" sz="1800">
                <a:solidFill>
                  <a:srgbClr val="C00000"/>
                </a:solidFill>
                <a:latin typeface="Corbel" panose="020B0503020204020204" pitchFamily="34" charset="0"/>
                <a:cs typeface="Arial" panose="020B0604020202020204" pitchFamily="34" charset="0"/>
              </a:rPr>
              <a:t> </a:t>
            </a:r>
            <a:r>
              <a:rPr lang="en-US" altLang="en-US" sz="1800">
                <a:latin typeface="Corbel" panose="020B0503020204020204" pitchFamily="34" charset="0"/>
                <a:cs typeface="Arial" panose="020B0604020202020204" pitchFamily="34" charset="0"/>
              </a:rPr>
              <a:t>change the skin of the Google Chrome browser, to give it a bit more style and flair. Choose from hundreds of eye-popping themes. </a:t>
            </a:r>
          </a:p>
          <a:p>
            <a:pPr eaLnBrk="1" hangingPunct="1">
              <a:lnSpc>
                <a:spcPct val="100000"/>
              </a:lnSpc>
              <a:spcBef>
                <a:spcPct val="0"/>
              </a:spcBef>
              <a:buFontTx/>
              <a:buNone/>
            </a:pPr>
            <a:endParaRPr lang="en-US" altLang="en-US" sz="1800">
              <a:latin typeface="Corbel" panose="020B0503020204020204" pitchFamily="34" charset="0"/>
              <a:cs typeface="Arial" panose="020B0604020202020204" pitchFamily="34" charset="0"/>
            </a:endParaRPr>
          </a:p>
        </p:txBody>
      </p:sp>
      <p:sp>
        <p:nvSpPr>
          <p:cNvPr id="6" name="Title 1"/>
          <p:cNvSpPr txBox="1">
            <a:spLocks/>
          </p:cNvSpPr>
          <p:nvPr/>
        </p:nvSpPr>
        <p:spPr>
          <a:xfrm>
            <a:off x="1543050" y="268357"/>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Access to I-books using Chrome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935276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Content Placeholder 3"/>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923925"/>
            <a:ext cx="4400550" cy="4400550"/>
          </a:xfrm>
        </p:spPr>
      </p:pic>
      <p:pic>
        <p:nvPicPr>
          <p:cNvPr id="129027" name="Content Placeholder 3"/>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400550" y="923925"/>
            <a:ext cx="474345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1512404" y="9111"/>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Web Applications in Chrome store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1554772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Content Placeholder 3"/>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204913"/>
            <a:ext cx="4311650" cy="4057650"/>
          </a:xfrm>
        </p:spPr>
      </p:pic>
      <p:pic>
        <p:nvPicPr>
          <p:cNvPr id="130051" name="Content Placeholder 3"/>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52538"/>
            <a:ext cx="4311650" cy="3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1591917" y="260074"/>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err="1">
                <a:solidFill>
                  <a:schemeClr val="bg1"/>
                </a:solidFill>
                <a:latin typeface="Arial" charset="0"/>
              </a:rPr>
              <a:t>Carnatic</a:t>
            </a:r>
            <a:r>
              <a:rPr lang="en-US" sz="2700" b="1" dirty="0">
                <a:solidFill>
                  <a:schemeClr val="bg1"/>
                </a:solidFill>
                <a:latin typeface="Arial" charset="0"/>
              </a:rPr>
              <a:t> Raga Software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1994224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6100" y="141288"/>
            <a:ext cx="8051800" cy="5143500"/>
          </a:xfrm>
        </p:spPr>
      </p:pic>
    </p:spTree>
    <p:extLst>
      <p:ext uri="{BB962C8B-B14F-4D97-AF65-F5344CB8AC3E}">
        <p14:creationId xmlns:p14="http://schemas.microsoft.com/office/powerpoint/2010/main" val="13950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Header and Footer</a:t>
            </a:r>
          </a:p>
        </p:txBody>
      </p:sp>
      <p:sp>
        <p:nvSpPr>
          <p:cNvPr id="3" name="Content Placeholder 2"/>
          <p:cNvSpPr>
            <a:spLocks noGrp="1"/>
          </p:cNvSpPr>
          <p:nvPr>
            <p:ph idx="1"/>
          </p:nvPr>
        </p:nvSpPr>
        <p:spPr/>
        <p:txBody>
          <a:bodyPr/>
          <a:lstStyle/>
          <a:p>
            <a:r>
              <a:rPr lang="en-US" dirty="0"/>
              <a:t>Both the HTML5 &lt;header&gt; and &lt;footer&gt; element can be used not only for </a:t>
            </a:r>
            <a:r>
              <a:rPr lang="en-US" i="1" dirty="0"/>
              <a:t>page</a:t>
            </a:r>
            <a:r>
              <a:rPr lang="en-US" dirty="0"/>
              <a:t> headers and footers, they can also be used for header and footer elements within other HTML5 containers, such as &lt;article&gt; or &lt;section&gt;. </a:t>
            </a:r>
          </a:p>
        </p:txBody>
      </p:sp>
      <p:sp>
        <p:nvSpPr>
          <p:cNvPr id="77825" name="Rectangle 1"/>
          <p:cNvSpPr>
            <a:spLocks noChangeArrowheads="1"/>
          </p:cNvSpPr>
          <p:nvPr/>
        </p:nvSpPr>
        <p:spPr bwMode="auto">
          <a:xfrm>
            <a:off x="990600" y="3886200"/>
            <a:ext cx="5486400" cy="209288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&lt;p&gt;By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&gt;Randy Connolly&lt;/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696833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1031875"/>
            <a:ext cx="6457950" cy="4400550"/>
          </a:xfrm>
        </p:spPr>
      </p:pic>
      <p:sp>
        <p:nvSpPr>
          <p:cNvPr id="5" name="Title 1"/>
          <p:cNvSpPr txBox="1">
            <a:spLocks/>
          </p:cNvSpPr>
          <p:nvPr/>
        </p:nvSpPr>
        <p:spPr>
          <a:xfrm>
            <a:off x="1371600" y="234398"/>
            <a:ext cx="645795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Gmail Offline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686782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sz="quarter" idx="4294967295"/>
          </p:nvPr>
        </p:nvSpPr>
        <p:spPr>
          <a:xfrm>
            <a:off x="361950" y="1131888"/>
            <a:ext cx="8420100" cy="782637"/>
          </a:xfrm>
        </p:spPr>
        <p:txBody>
          <a:bodyPr rtlCol="0">
            <a:normAutofit/>
          </a:bodyPr>
          <a:lstStyle/>
          <a:p>
            <a:pPr marL="204788" indent="-204788" algn="just">
              <a:lnSpc>
                <a:spcPct val="80000"/>
              </a:lnSpc>
              <a:spcAft>
                <a:spcPts val="0"/>
              </a:spcAft>
              <a:defRPr/>
            </a:pPr>
            <a:r>
              <a:rPr lang="en-US" sz="2625" dirty="0">
                <a:latin typeface="Constantia" pitchFamily="18" charset="0"/>
              </a:rPr>
              <a:t>A wiki invites all users to edit any page or to create new pages within the wiki Web site. </a:t>
            </a:r>
          </a:p>
          <a:p>
            <a:pPr marL="204788" indent="-204788" algn="just">
              <a:lnSpc>
                <a:spcPct val="80000"/>
              </a:lnSpc>
              <a:spcAft>
                <a:spcPts val="0"/>
              </a:spcAft>
              <a:defRPr/>
            </a:pPr>
            <a:endParaRPr lang="en-US" sz="2625" dirty="0">
              <a:latin typeface="Constantia" pitchFamily="18" charset="0"/>
            </a:endParaRPr>
          </a:p>
        </p:txBody>
      </p:sp>
      <p:sp>
        <p:nvSpPr>
          <p:cNvPr id="5" name="Title 1"/>
          <p:cNvSpPr txBox="1">
            <a:spLocks/>
          </p:cNvSpPr>
          <p:nvPr/>
        </p:nvSpPr>
        <p:spPr>
          <a:xfrm>
            <a:off x="1604596" y="168137"/>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Wiki</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pic>
        <p:nvPicPr>
          <p:cNvPr id="1331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914525"/>
            <a:ext cx="6723063"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9813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sz="half" idx="4294967295"/>
          </p:nvPr>
        </p:nvSpPr>
        <p:spPr>
          <a:xfrm>
            <a:off x="147638" y="1054100"/>
            <a:ext cx="8767762" cy="1303338"/>
          </a:xfrm>
        </p:spPr>
        <p:txBody>
          <a:bodyPr>
            <a:normAutofit lnSpcReduction="10000"/>
          </a:bodyPr>
          <a:lstStyle/>
          <a:p>
            <a:pPr marL="204788" indent="-204788" algn="just">
              <a:defRPr/>
            </a:pPr>
            <a:r>
              <a:rPr lang="en-US" altLang="en-US" sz="1950" dirty="0">
                <a:latin typeface="Constantia" panose="02030602050306030303" pitchFamily="18" charset="0"/>
              </a:rPr>
              <a:t>RSS is a structured XML-based metadata schema used to distribute news items through a web medium.</a:t>
            </a:r>
            <a:endParaRPr lang="en-US" altLang="en-US" sz="1725" dirty="0">
              <a:latin typeface="Constantia" panose="02030602050306030303" pitchFamily="18" charset="0"/>
            </a:endParaRPr>
          </a:p>
          <a:p>
            <a:pPr marL="204788" indent="-204788" algn="just">
              <a:defRPr/>
            </a:pPr>
            <a:r>
              <a:rPr lang="en-US" altLang="en-US" sz="1950" dirty="0">
                <a:latin typeface="Constantia" panose="02030602050306030303" pitchFamily="18" charset="0"/>
              </a:rPr>
              <a:t>RSS is a family of Web feed formats used to publish frequently updated content </a:t>
            </a:r>
            <a:r>
              <a:rPr lang="en-US" altLang="en-US" sz="1725" dirty="0">
                <a:latin typeface="Constantia" panose="02030602050306030303" pitchFamily="18" charset="0"/>
              </a:rPr>
              <a:t>.</a:t>
            </a:r>
          </a:p>
          <a:p>
            <a:pPr marL="204788" indent="-204788">
              <a:buFont typeface="Arial" panose="020B0604020202020204" pitchFamily="34" charset="0"/>
              <a:buNone/>
              <a:defRPr/>
            </a:pPr>
            <a:endParaRPr lang="en-US" altLang="en-US" sz="1725" dirty="0">
              <a:latin typeface="Constantia" panose="02030602050306030303" pitchFamily="18" charset="0"/>
            </a:endParaRPr>
          </a:p>
        </p:txBody>
      </p:sp>
      <p:pic>
        <p:nvPicPr>
          <p:cNvPr id="26632" name="Picture 8"/>
          <p:cNvPicPr>
            <a:picLocks noChangeAspect="1" noChangeArrowheads="1"/>
          </p:cNvPicPr>
          <p:nvPr/>
        </p:nvPicPr>
        <p:blipFill>
          <a:blip r:embed="rId2"/>
          <a:srcRect r="38136"/>
          <a:stretch>
            <a:fillRect/>
          </a:stretch>
        </p:blipFill>
        <p:spPr bwMode="auto">
          <a:xfrm>
            <a:off x="1159705" y="2253316"/>
            <a:ext cx="6743700" cy="2985868"/>
          </a:xfrm>
          <a:prstGeom prst="rect">
            <a:avLst/>
          </a:prstGeom>
          <a:ln>
            <a:noFill/>
          </a:ln>
          <a:effectLst>
            <a:softEdge rad="112500"/>
          </a:effectLst>
        </p:spPr>
      </p:pic>
      <p:sp>
        <p:nvSpPr>
          <p:cNvPr id="5" name="Title 1"/>
          <p:cNvSpPr txBox="1">
            <a:spLocks/>
          </p:cNvSpPr>
          <p:nvPr/>
        </p:nvSpPr>
        <p:spPr>
          <a:xfrm>
            <a:off x="1525656" y="131885"/>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Rich Site Summary</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33225016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sz="quarter" idx="4294967295"/>
          </p:nvPr>
        </p:nvSpPr>
        <p:spPr>
          <a:xfrm>
            <a:off x="4435475" y="998538"/>
            <a:ext cx="4454525" cy="4171950"/>
          </a:xfrm>
        </p:spPr>
        <p:txBody>
          <a:bodyPr/>
          <a:lstStyle/>
          <a:p>
            <a:pPr marL="204788" indent="-204788" algn="just">
              <a:defRPr/>
            </a:pPr>
            <a:r>
              <a:rPr lang="en-US" altLang="en-US" sz="2175" b="1" dirty="0">
                <a:latin typeface="Constantia" panose="02030602050306030303" pitchFamily="18" charset="0"/>
              </a:rPr>
              <a:t>Web conferencing</a:t>
            </a:r>
            <a:r>
              <a:rPr lang="en-US" altLang="en-US" sz="2175" dirty="0">
                <a:latin typeface="Constantia" panose="02030602050306030303" pitchFamily="18" charset="0"/>
              </a:rPr>
              <a:t> is used to conduct live meetings, training, or presentations via the Internet.</a:t>
            </a:r>
            <a:r>
              <a:rPr lang="en-US" altLang="en-US" sz="2850" dirty="0">
                <a:latin typeface="Constantia" panose="02030602050306030303" pitchFamily="18" charset="0"/>
              </a:rPr>
              <a:t> </a:t>
            </a:r>
          </a:p>
          <a:p>
            <a:pPr marL="204788" indent="-204788" algn="just">
              <a:defRPr/>
            </a:pPr>
            <a:r>
              <a:rPr lang="en-US" altLang="en-US" sz="2175" dirty="0">
                <a:latin typeface="Constantia" panose="02030602050306030303" pitchFamily="18" charset="0"/>
              </a:rPr>
              <a:t>Slide show presentations</a:t>
            </a:r>
          </a:p>
          <a:p>
            <a:pPr marL="204788" indent="-204788">
              <a:defRPr/>
            </a:pPr>
            <a:r>
              <a:rPr lang="en-US" altLang="en-US" sz="2175" dirty="0">
                <a:latin typeface="Constantia" panose="02030602050306030303" pitchFamily="18" charset="0"/>
              </a:rPr>
              <a:t>Live or Streaming video - where full motion webcam.</a:t>
            </a:r>
          </a:p>
          <a:p>
            <a:pPr marL="204788" indent="-204788">
              <a:defRPr/>
            </a:pPr>
            <a:r>
              <a:rPr lang="en-US" altLang="en-US" sz="2175" dirty="0">
                <a:latin typeface="Constantia" panose="02030602050306030303" pitchFamily="18" charset="0"/>
              </a:rPr>
              <a:t>Meeting Recordings</a:t>
            </a:r>
            <a:r>
              <a:rPr lang="en-US" altLang="en-US" sz="2850" dirty="0">
                <a:latin typeface="Constantia" panose="02030602050306030303" pitchFamily="18" charset="0"/>
              </a:rPr>
              <a:t> </a:t>
            </a:r>
          </a:p>
        </p:txBody>
      </p:sp>
      <p:pic>
        <p:nvPicPr>
          <p:cNvPr id="135171" name="Picture 3"/>
          <p:cNvPicPr>
            <a:picLocks noChangeAspect="1" noChangeArrowheads="1"/>
          </p:cNvPicPr>
          <p:nvPr/>
        </p:nvPicPr>
        <p:blipFill>
          <a:blip r:embed="rId2">
            <a:extLst>
              <a:ext uri="{28A0092B-C50C-407E-A947-70E740481C1C}">
                <a14:useLocalDpi xmlns:a14="http://schemas.microsoft.com/office/drawing/2010/main" val="0"/>
              </a:ext>
            </a:extLst>
          </a:blip>
          <a:srcRect l="6250" t="18668" r="7813" b="2667"/>
          <a:stretch>
            <a:fillRect/>
          </a:stretch>
        </p:blipFill>
        <p:spPr bwMode="auto">
          <a:xfrm>
            <a:off x="254000" y="912813"/>
            <a:ext cx="39211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1578666" y="101876"/>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Web Conferencing </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527832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0975"/>
            <a:ext cx="4335463"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5" name="Picture 3"/>
          <p:cNvPicPr>
            <a:picLocks noChangeAspect="1" noChangeArrowheads="1"/>
          </p:cNvPicPr>
          <p:nvPr/>
        </p:nvPicPr>
        <p:blipFill>
          <a:blip r:embed="rId3">
            <a:extLst>
              <a:ext uri="{28A0092B-C50C-407E-A947-70E740481C1C}">
                <a14:useLocalDpi xmlns:a14="http://schemas.microsoft.com/office/drawing/2010/main" val="0"/>
              </a:ext>
            </a:extLst>
          </a:blip>
          <a:srcRect r="49167"/>
          <a:stretch>
            <a:fillRect/>
          </a:stretch>
        </p:blipFill>
        <p:spPr bwMode="auto">
          <a:xfrm>
            <a:off x="4572000" y="180975"/>
            <a:ext cx="4449763"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82919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sz="quarter" idx="4294967295"/>
          </p:nvPr>
        </p:nvSpPr>
        <p:spPr>
          <a:xfrm>
            <a:off x="196850" y="766763"/>
            <a:ext cx="8947150" cy="2114550"/>
          </a:xfrm>
        </p:spPr>
        <p:txBody>
          <a:bodyPr/>
          <a:lstStyle/>
          <a:p>
            <a:pPr marL="204788" indent="-204788" algn="just">
              <a:spcBef>
                <a:spcPct val="0"/>
              </a:spcBef>
              <a:defRPr/>
            </a:pPr>
            <a:r>
              <a:rPr lang="en-US" altLang="en-US" sz="2700" dirty="0">
                <a:latin typeface="Constantia" panose="02030602050306030303" pitchFamily="18" charset="0"/>
              </a:rPr>
              <a:t>A content management system (CMS) is a system used to manage the content of a Web site. </a:t>
            </a:r>
          </a:p>
          <a:p>
            <a:pPr marL="204788" indent="-204788" algn="just">
              <a:spcBef>
                <a:spcPct val="0"/>
              </a:spcBef>
              <a:defRPr/>
            </a:pPr>
            <a:r>
              <a:rPr lang="en-US" altLang="en-US" sz="2700" dirty="0">
                <a:latin typeface="Constantia" panose="02030602050306030303" pitchFamily="18" charset="0"/>
              </a:rPr>
              <a:t>Content Management Systems:-</a:t>
            </a:r>
          </a:p>
          <a:p>
            <a:pPr marL="204788" indent="-204788">
              <a:lnSpc>
                <a:spcPct val="80000"/>
              </a:lnSpc>
              <a:defRPr/>
            </a:pPr>
            <a:endParaRPr lang="en-US" altLang="en-US" sz="1425" dirty="0">
              <a:latin typeface="Constantia" panose="02030602050306030303" pitchFamily="18" charset="0"/>
            </a:endParaRPr>
          </a:p>
        </p:txBody>
      </p:sp>
      <p:pic>
        <p:nvPicPr>
          <p:cNvPr id="137219" name="Picture 5" descr="http://www.ferotech.com/images/header/tech-joomla.jpg"/>
          <p:cNvPicPr>
            <a:picLocks noChangeAspect="1" noChangeArrowheads="1"/>
          </p:cNvPicPr>
          <p:nvPr/>
        </p:nvPicPr>
        <p:blipFill>
          <a:blip r:embed="rId2">
            <a:extLst>
              <a:ext uri="{28A0092B-C50C-407E-A947-70E740481C1C}">
                <a14:useLocalDpi xmlns:a14="http://schemas.microsoft.com/office/drawing/2010/main" val="0"/>
              </a:ext>
            </a:extLst>
          </a:blip>
          <a:srcRect r="50833"/>
          <a:stretch>
            <a:fillRect/>
          </a:stretch>
        </p:blipFill>
        <p:spPr bwMode="auto">
          <a:xfrm>
            <a:off x="847725" y="2068513"/>
            <a:ext cx="7153275" cy="29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1485900" y="257175"/>
            <a:ext cx="6515100" cy="4000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Content Management System</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63922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l="11667" r="32500"/>
          <a:stretch>
            <a:fillRect/>
          </a:stretch>
        </p:blipFill>
        <p:spPr bwMode="auto">
          <a:xfrm>
            <a:off x="452438" y="1063625"/>
            <a:ext cx="81343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1302026" y="205740"/>
            <a:ext cx="6858000" cy="8572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Compilation of Citation profile using Google Scholar </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4882499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49363" y="279400"/>
            <a:ext cx="7561262" cy="685800"/>
          </a:xfrm>
        </p:spPr>
        <p:txBody>
          <a:bodyPr>
            <a:normAutofit/>
          </a:bodyPr>
          <a:lstStyle/>
          <a:p>
            <a:pPr>
              <a:defRPr/>
            </a:pPr>
            <a:r>
              <a:rPr lang="en-US" altLang="en-US" b="1" dirty="0">
                <a:latin typeface="Constantia" panose="02030602050306030303" pitchFamily="18" charset="0"/>
              </a:rPr>
              <a:t>Smart Surveillance System</a:t>
            </a:r>
            <a:endParaRPr lang="en-IN" altLang="en-US" dirty="0">
              <a:latin typeface="Constantia" panose="02030602050306030303" pitchFamily="18" charset="0"/>
            </a:endParaRPr>
          </a:p>
        </p:txBody>
      </p:sp>
      <p:sp>
        <p:nvSpPr>
          <p:cNvPr id="139267" name="Content Placeholder 2"/>
          <p:cNvSpPr>
            <a:spLocks noGrp="1"/>
          </p:cNvSpPr>
          <p:nvPr>
            <p:ph idx="1"/>
          </p:nvPr>
        </p:nvSpPr>
        <p:spPr>
          <a:xfrm>
            <a:off x="0" y="992188"/>
            <a:ext cx="4451350" cy="3971925"/>
          </a:xfrm>
          <a:solidFill>
            <a:schemeClr val="bg1"/>
          </a:solidFill>
        </p:spPr>
        <p:txBody>
          <a:bodyPr/>
          <a:lstStyle/>
          <a:p>
            <a:pPr marL="204788" indent="-190500" algn="just"/>
            <a:r>
              <a:rPr lang="en-US" altLang="en-US" sz="2100">
                <a:latin typeface="Constantia" panose="02030602050306030303" pitchFamily="18" charset="0"/>
              </a:rPr>
              <a:t>As smart surveillance technology becomes a critical component in security infrastructures. </a:t>
            </a:r>
          </a:p>
          <a:p>
            <a:pPr marL="204788" indent="-190500" algn="just">
              <a:buFont typeface="Arial" panose="020B0604020202020204" pitchFamily="34" charset="0"/>
              <a:buNone/>
            </a:pPr>
            <a:endParaRPr lang="en-US" altLang="en-US" sz="2100">
              <a:latin typeface="Constantia" panose="02030602050306030303" pitchFamily="18" charset="0"/>
            </a:endParaRPr>
          </a:p>
          <a:p>
            <a:pPr marL="204788" indent="-190500" algn="just"/>
            <a:r>
              <a:rPr lang="en-US" altLang="en-US" sz="2100">
                <a:latin typeface="Constantia" panose="02030602050306030303" pitchFamily="18" charset="0"/>
              </a:rPr>
              <a:t>This concept considers the example of smart surveillance in an Library security environment.</a:t>
            </a:r>
          </a:p>
        </p:txBody>
      </p:sp>
      <p:pic>
        <p:nvPicPr>
          <p:cNvPr id="139268" name="Content Placeholder 3" descr="http://a57.foxnews.com/global.fncstatic.com/static/managed/img/Scitech/660/371/iomniscient%20surveillance%20system.jpg?ve=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570413" y="992188"/>
            <a:ext cx="4449762"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15730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sz="quarter" idx="4294967295"/>
          </p:nvPr>
        </p:nvSpPr>
        <p:spPr>
          <a:xfrm>
            <a:off x="1169988" y="1404938"/>
            <a:ext cx="5808662" cy="3409950"/>
          </a:xfrm>
        </p:spPr>
        <p:txBody>
          <a:bodyPr rtlCol="0">
            <a:normAutofit fontScale="92500" lnSpcReduction="10000"/>
          </a:bodyPr>
          <a:lstStyle/>
          <a:p>
            <a:pPr marL="204788" indent="-204788">
              <a:spcAft>
                <a:spcPts val="0"/>
              </a:spcAft>
              <a:defRPr/>
            </a:pPr>
            <a:r>
              <a:rPr lang="en-US" sz="2700" dirty="0">
                <a:latin typeface="Constantia" pitchFamily="18" charset="0"/>
              </a:rPr>
              <a:t>Geocities</a:t>
            </a:r>
          </a:p>
          <a:p>
            <a:pPr marL="204788" indent="-204788">
              <a:spcAft>
                <a:spcPts val="0"/>
              </a:spcAft>
              <a:defRPr/>
            </a:pPr>
            <a:r>
              <a:rPr lang="en-US" sz="2700" dirty="0">
                <a:latin typeface="Constantia" pitchFamily="18" charset="0"/>
              </a:rPr>
              <a:t>Google Pages</a:t>
            </a:r>
          </a:p>
          <a:p>
            <a:pPr marL="204788" indent="-204788">
              <a:spcAft>
                <a:spcPts val="0"/>
              </a:spcAft>
              <a:defRPr/>
            </a:pPr>
            <a:r>
              <a:rPr lang="en-US" sz="2700" dirty="0">
                <a:latin typeface="Constantia" pitchFamily="18" charset="0"/>
              </a:rPr>
              <a:t>Webs</a:t>
            </a:r>
          </a:p>
          <a:p>
            <a:pPr marL="204788" indent="-204788">
              <a:spcAft>
                <a:spcPts val="0"/>
              </a:spcAft>
              <a:defRPr/>
            </a:pPr>
            <a:r>
              <a:rPr lang="en-US" sz="2700" dirty="0" err="1">
                <a:latin typeface="Constantia" pitchFamily="18" charset="0"/>
              </a:rPr>
              <a:t>Weebly</a:t>
            </a:r>
            <a:endParaRPr lang="en-US" sz="2700" dirty="0">
              <a:latin typeface="Constantia" pitchFamily="18" charset="0"/>
            </a:endParaRPr>
          </a:p>
          <a:p>
            <a:pPr marL="204788" indent="-204788">
              <a:spcAft>
                <a:spcPts val="0"/>
              </a:spcAft>
              <a:defRPr/>
            </a:pPr>
            <a:r>
              <a:rPr lang="en-US" sz="2700" dirty="0" err="1">
                <a:latin typeface="Constantia" pitchFamily="18" charset="0"/>
              </a:rPr>
              <a:t>Webnode</a:t>
            </a:r>
            <a:endParaRPr lang="en-US" sz="2700" dirty="0">
              <a:latin typeface="Constantia" pitchFamily="18" charset="0"/>
            </a:endParaRPr>
          </a:p>
          <a:p>
            <a:pPr marL="204788" indent="-204788">
              <a:spcAft>
                <a:spcPts val="0"/>
              </a:spcAft>
              <a:defRPr/>
            </a:pPr>
            <a:r>
              <a:rPr lang="en-US" sz="2700" dirty="0" err="1">
                <a:latin typeface="Constantia" pitchFamily="18" charset="0"/>
              </a:rPr>
              <a:t>Wix</a:t>
            </a:r>
            <a:endParaRPr lang="en-US" sz="2700" dirty="0">
              <a:latin typeface="Constantia" pitchFamily="18" charset="0"/>
            </a:endParaRPr>
          </a:p>
          <a:p>
            <a:pPr marL="204788" indent="-204788">
              <a:spcAft>
                <a:spcPts val="0"/>
              </a:spcAft>
              <a:defRPr/>
            </a:pPr>
            <a:r>
              <a:rPr lang="en-US" sz="2700" dirty="0">
                <a:latin typeface="Constantia" pitchFamily="18" charset="0"/>
              </a:rPr>
              <a:t>Big Rock</a:t>
            </a:r>
          </a:p>
          <a:p>
            <a:pPr marL="204788" indent="-204788">
              <a:spcAft>
                <a:spcPts val="0"/>
              </a:spcAft>
              <a:defRPr/>
            </a:pPr>
            <a:r>
              <a:rPr lang="en-US" sz="2700" dirty="0" err="1">
                <a:latin typeface="Constantia" pitchFamily="18" charset="0"/>
              </a:rPr>
              <a:t>Yola</a:t>
            </a:r>
            <a:r>
              <a:rPr lang="en-US" sz="2700" dirty="0">
                <a:latin typeface="Constantia" pitchFamily="18" charset="0"/>
              </a:rPr>
              <a:t> and so on</a:t>
            </a:r>
          </a:p>
        </p:txBody>
      </p:sp>
      <p:sp>
        <p:nvSpPr>
          <p:cNvPr id="4" name="Title 1"/>
          <p:cNvSpPr txBox="1">
            <a:spLocks/>
          </p:cNvSpPr>
          <p:nvPr/>
        </p:nvSpPr>
        <p:spPr>
          <a:xfrm>
            <a:off x="1499153" y="340415"/>
            <a:ext cx="6515100" cy="68580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Free Websites</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777551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idx="4294967295"/>
          </p:nvPr>
        </p:nvSpPr>
        <p:spPr>
          <a:xfrm>
            <a:off x="2263775" y="119063"/>
            <a:ext cx="5829300" cy="723900"/>
          </a:xfrm>
        </p:spPr>
        <p:txBody>
          <a:bodyPr anchor="b"/>
          <a:lstStyle/>
          <a:p>
            <a:r>
              <a:rPr lang="en-US" altLang="en-US" b="1">
                <a:latin typeface="Constantia" panose="02030602050306030303" pitchFamily="18" charset="0"/>
              </a:rPr>
              <a:t>FLICKR</a:t>
            </a:r>
          </a:p>
        </p:txBody>
      </p:sp>
      <p:sp>
        <p:nvSpPr>
          <p:cNvPr id="141315" name="Content Placeholder 2"/>
          <p:cNvSpPr>
            <a:spLocks noGrp="1"/>
          </p:cNvSpPr>
          <p:nvPr>
            <p:ph idx="4294967295"/>
          </p:nvPr>
        </p:nvSpPr>
        <p:spPr>
          <a:xfrm>
            <a:off x="5314950" y="1066800"/>
            <a:ext cx="3705225" cy="2362200"/>
          </a:xfrm>
        </p:spPr>
        <p:txBody>
          <a:bodyPr/>
          <a:lstStyle/>
          <a:p>
            <a:pPr marL="204788" indent="-204788" algn="just"/>
            <a:r>
              <a:rPr lang="en-US" altLang="en-US">
                <a:latin typeface="Constantia" panose="02030602050306030303" pitchFamily="18" charset="0"/>
                <a:cs typeface="Times New Roman" panose="02020603050405020304" pitchFamily="18" charset="0"/>
              </a:rPr>
              <a:t>Flickr is an image hosting and video hosting website</a:t>
            </a:r>
          </a:p>
          <a:p>
            <a:pPr marL="204788" indent="-204788" algn="just">
              <a:buFont typeface="Arial" panose="020B0604020202020204" pitchFamily="34" charset="0"/>
              <a:buNone/>
            </a:pPr>
            <a:endParaRPr lang="en-US" altLang="en-US">
              <a:latin typeface="Constantia" panose="02030602050306030303" pitchFamily="18" charset="0"/>
              <a:cs typeface="Times New Roman" panose="02020603050405020304" pitchFamily="18" charset="0"/>
            </a:endParaRPr>
          </a:p>
          <a:p>
            <a:pPr marL="204788" indent="-204788" algn="just"/>
            <a:r>
              <a:rPr lang="en-US" altLang="en-US">
                <a:latin typeface="Constantia" panose="02030602050306030303" pitchFamily="18" charset="0"/>
                <a:cs typeface="Times New Roman" panose="02020603050405020304" pitchFamily="18" charset="0"/>
              </a:rPr>
              <a:t>The best online photo management and sharing application in the world.</a:t>
            </a:r>
          </a:p>
        </p:txBody>
      </p:sp>
      <p:pic>
        <p:nvPicPr>
          <p:cNvPr id="141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003300"/>
            <a:ext cx="4914900"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42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Heading Groups</a:t>
            </a:r>
          </a:p>
        </p:txBody>
      </p:sp>
      <p:sp>
        <p:nvSpPr>
          <p:cNvPr id="3" name="Content Placeholder 2"/>
          <p:cNvSpPr>
            <a:spLocks noGrp="1"/>
          </p:cNvSpPr>
          <p:nvPr>
            <p:ph idx="1"/>
          </p:nvPr>
        </p:nvSpPr>
        <p:spPr/>
        <p:txBody>
          <a:bodyPr/>
          <a:lstStyle/>
          <a:p>
            <a:r>
              <a:rPr lang="en-US" dirty="0"/>
              <a:t>The &lt;</a:t>
            </a:r>
            <a:r>
              <a:rPr lang="en-US" dirty="0" err="1"/>
              <a:t>hgroup</a:t>
            </a:r>
            <a:r>
              <a:rPr lang="en-US" dirty="0"/>
              <a:t>&gt; element can be used to group related headings together within one container.</a:t>
            </a:r>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extLst>
      <p:ext uri="{BB962C8B-B14F-4D97-AF65-F5344CB8AC3E}">
        <p14:creationId xmlns:p14="http://schemas.microsoft.com/office/powerpoint/2010/main" val="29436728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t="10390" r="22501"/>
          <a:stretch>
            <a:fillRect/>
          </a:stretch>
        </p:blipFill>
        <p:spPr bwMode="auto">
          <a:xfrm>
            <a:off x="879475" y="1119188"/>
            <a:ext cx="738505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txBox="1">
            <a:spLocks/>
          </p:cNvSpPr>
          <p:nvPr/>
        </p:nvSpPr>
        <p:spPr>
          <a:xfrm>
            <a:off x="1745974" y="269185"/>
            <a:ext cx="622935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spc="-75"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mj-ea"/>
              </a:rPr>
              <a:t>Group mail for discussion</a:t>
            </a:r>
          </a:p>
        </p:txBody>
      </p:sp>
    </p:spTree>
    <p:extLst>
      <p:ext uri="{BB962C8B-B14F-4D97-AF65-F5344CB8AC3E}">
        <p14:creationId xmlns:p14="http://schemas.microsoft.com/office/powerpoint/2010/main" val="2390134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idx="4294967295"/>
          </p:nvPr>
        </p:nvSpPr>
        <p:spPr>
          <a:xfrm>
            <a:off x="2171700" y="207963"/>
            <a:ext cx="5829300" cy="685800"/>
          </a:xfrm>
        </p:spPr>
        <p:txBody>
          <a:bodyPr anchor="b"/>
          <a:lstStyle/>
          <a:p>
            <a:r>
              <a:rPr lang="en-US" altLang="en-US">
                <a:latin typeface="Constantia" panose="02030602050306030303" pitchFamily="18" charset="0"/>
              </a:rPr>
              <a:t>Skype for Chat</a:t>
            </a:r>
          </a:p>
        </p:txBody>
      </p:sp>
      <p:pic>
        <p:nvPicPr>
          <p:cNvPr id="143363" name="Picture 2" descr="http://blog.laptopmag.com/wpress/wp-content/uploads/2008/06/skyp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35050"/>
            <a:ext cx="6858000"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8501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idx="4294967295"/>
          </p:nvPr>
        </p:nvSpPr>
        <p:spPr>
          <a:xfrm>
            <a:off x="3019425" y="119063"/>
            <a:ext cx="5829300" cy="752475"/>
          </a:xfrm>
        </p:spPr>
        <p:txBody>
          <a:bodyPr anchor="b"/>
          <a:lstStyle/>
          <a:p>
            <a:r>
              <a:rPr lang="en-US" altLang="en-US" b="1">
                <a:latin typeface="Constantia" panose="02030602050306030303" pitchFamily="18" charset="0"/>
              </a:rPr>
              <a:t>YOU TUBE</a:t>
            </a:r>
          </a:p>
        </p:txBody>
      </p:sp>
      <p:sp>
        <p:nvSpPr>
          <p:cNvPr id="26627" name="Content Placeholder 2"/>
          <p:cNvSpPr>
            <a:spLocks noGrp="1"/>
          </p:cNvSpPr>
          <p:nvPr>
            <p:ph idx="4294967295"/>
          </p:nvPr>
        </p:nvSpPr>
        <p:spPr>
          <a:xfrm>
            <a:off x="4572000" y="1138238"/>
            <a:ext cx="4343400" cy="3859212"/>
          </a:xfrm>
        </p:spPr>
        <p:txBody>
          <a:bodyPr rtlCol="0">
            <a:normAutofit fontScale="77500" lnSpcReduction="20000"/>
          </a:bodyPr>
          <a:lstStyle/>
          <a:p>
            <a:pPr marL="204788" indent="-204788" algn="just">
              <a:spcAft>
                <a:spcPts val="0"/>
              </a:spcAft>
              <a:defRPr/>
            </a:pPr>
            <a:r>
              <a:rPr lang="en-US" dirty="0">
                <a:latin typeface="Constantia" pitchFamily="18" charset="0"/>
                <a:cs typeface="Times New Roman" pitchFamily="18" charset="0"/>
              </a:rPr>
              <a:t>The mission of MIT is to advance knowledge and educate students in science, technology, and other areas of scholarship that will best serve the nation.</a:t>
            </a:r>
          </a:p>
          <a:p>
            <a:pPr marL="204788" indent="-204788" algn="just">
              <a:spcAft>
                <a:spcPts val="0"/>
              </a:spcAft>
              <a:defRPr/>
            </a:pPr>
            <a:endParaRPr lang="en-US" dirty="0">
              <a:latin typeface="Constantia" pitchFamily="18" charset="0"/>
              <a:cs typeface="Times New Roman" pitchFamily="18" charset="0"/>
            </a:endParaRPr>
          </a:p>
          <a:p>
            <a:pPr marL="204788" indent="-204788" algn="just">
              <a:spcAft>
                <a:spcPts val="0"/>
              </a:spcAft>
              <a:defRPr/>
            </a:pPr>
            <a:r>
              <a:rPr lang="en-US" dirty="0">
                <a:latin typeface="Constantia" pitchFamily="18" charset="0"/>
                <a:cs typeface="Times New Roman" pitchFamily="18" charset="0"/>
              </a:rPr>
              <a:t>YouTube is a video-sharing website on which users can upload, share, and view videos.</a:t>
            </a:r>
          </a:p>
        </p:txBody>
      </p:sp>
      <p:pic>
        <p:nvPicPr>
          <p:cNvPr id="144388" name="Picture 2"/>
          <p:cNvPicPr>
            <a:picLocks noChangeAspect="1" noChangeArrowheads="1"/>
          </p:cNvPicPr>
          <p:nvPr/>
        </p:nvPicPr>
        <p:blipFill>
          <a:blip r:embed="rId2">
            <a:extLst>
              <a:ext uri="{28A0092B-C50C-407E-A947-70E740481C1C}">
                <a14:useLocalDpi xmlns:a14="http://schemas.microsoft.com/office/drawing/2010/main" val="0"/>
              </a:ext>
            </a:extLst>
          </a:blip>
          <a:srcRect l="15150" r="15152"/>
          <a:stretch>
            <a:fillRect/>
          </a:stretch>
        </p:blipFill>
        <p:spPr bwMode="auto">
          <a:xfrm>
            <a:off x="98425" y="977900"/>
            <a:ext cx="4249738"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6185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idx="4294967295"/>
          </p:nvPr>
        </p:nvSpPr>
        <p:spPr>
          <a:xfrm>
            <a:off x="2482850" y="92075"/>
            <a:ext cx="5829300" cy="839788"/>
          </a:xfrm>
        </p:spPr>
        <p:txBody>
          <a:bodyPr anchor="b"/>
          <a:lstStyle/>
          <a:p>
            <a:r>
              <a:rPr lang="en-US" altLang="en-US">
                <a:latin typeface="Constantia" panose="02030602050306030303" pitchFamily="18" charset="0"/>
              </a:rPr>
              <a:t>AMAZON</a:t>
            </a:r>
          </a:p>
        </p:txBody>
      </p:sp>
      <p:sp>
        <p:nvSpPr>
          <p:cNvPr id="30723" name="Content Placeholder 2"/>
          <p:cNvSpPr>
            <a:spLocks noGrp="1"/>
          </p:cNvSpPr>
          <p:nvPr>
            <p:ph idx="4294967295"/>
          </p:nvPr>
        </p:nvSpPr>
        <p:spPr>
          <a:xfrm>
            <a:off x="5056188" y="1065213"/>
            <a:ext cx="3878262" cy="3911600"/>
          </a:xfrm>
        </p:spPr>
        <p:txBody>
          <a:bodyPr/>
          <a:lstStyle/>
          <a:p>
            <a:pPr marL="204788" indent="-204788" algn="just">
              <a:defRPr/>
            </a:pPr>
            <a:r>
              <a:rPr lang="en-US" altLang="en-US" sz="2700" dirty="0">
                <a:latin typeface="Constantia" panose="02030602050306030303" pitchFamily="18" charset="0"/>
                <a:cs typeface="Times New Roman" panose="02020603050405020304" pitchFamily="18" charset="0"/>
              </a:rPr>
              <a:t>Online shopping for millions of new &amp; used books on thousands of topics at everyday low prices.</a:t>
            </a:r>
          </a:p>
          <a:p>
            <a:pPr marL="204788" indent="-204788" algn="just">
              <a:defRPr/>
            </a:pPr>
            <a:endParaRPr lang="en-US" altLang="en-US" sz="2850" dirty="0">
              <a:latin typeface="Constantia" panose="02030602050306030303" pitchFamily="18" charset="0"/>
              <a:cs typeface="Times New Roman" panose="02020603050405020304" pitchFamily="18" charset="0"/>
            </a:endParaRPr>
          </a:p>
        </p:txBody>
      </p:sp>
      <p:pic>
        <p:nvPicPr>
          <p:cNvPr id="1454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931863"/>
            <a:ext cx="436245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7394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436563"/>
            <a:ext cx="8335962" cy="833437"/>
          </a:xfrm>
        </p:spPr>
        <p:txBody>
          <a:bodyPr>
            <a:normAutofit fontScale="90000"/>
          </a:bodyPr>
          <a:lstStyle/>
          <a:p>
            <a:pPr>
              <a:defRPr/>
            </a:pPr>
            <a:r>
              <a:rPr lang="en-US" b="1" dirty="0">
                <a:solidFill>
                  <a:srgbClr val="273239"/>
                </a:solidFill>
                <a:latin typeface="urw-din"/>
              </a:rPr>
              <a:t>Difference Between Web 1.0, Web 2.0</a:t>
            </a:r>
            <a:br>
              <a:rPr lang="en-US" b="1" dirty="0">
                <a:solidFill>
                  <a:srgbClr val="273239"/>
                </a:solidFill>
                <a:latin typeface="urw-din"/>
              </a:rPr>
            </a:br>
            <a:endParaRPr lang="en-IN" dirty="0"/>
          </a:p>
        </p:txBody>
      </p:sp>
      <p:graphicFrame>
        <p:nvGraphicFramePr>
          <p:cNvPr id="4" name="Table 4"/>
          <p:cNvGraphicFramePr>
            <a:graphicFrameLocks noGrp="1"/>
          </p:cNvGraphicFramePr>
          <p:nvPr>
            <p:ph idx="1"/>
          </p:nvPr>
        </p:nvGraphicFramePr>
        <p:xfrm>
          <a:off x="0" y="895350"/>
          <a:ext cx="9144000" cy="4814885"/>
        </p:xfrm>
        <a:graphic>
          <a:graphicData uri="http://schemas.openxmlformats.org/drawingml/2006/table">
            <a:tbl>
              <a:tblPr firstRow="1" bandRow="1">
                <a:tableStyleId>{5C22544A-7EE6-4342-B048-85BDC9FD1C3A}</a:tableStyleId>
              </a:tblPr>
              <a:tblGrid>
                <a:gridCol w="768524">
                  <a:extLst>
                    <a:ext uri="{9D8B030D-6E8A-4147-A177-3AD203B41FA5}">
                      <a16:colId xmlns:a16="http://schemas.microsoft.com/office/drawing/2014/main" val="20000"/>
                    </a:ext>
                  </a:extLst>
                </a:gridCol>
                <a:gridCol w="2358938">
                  <a:extLst>
                    <a:ext uri="{9D8B030D-6E8A-4147-A177-3AD203B41FA5}">
                      <a16:colId xmlns:a16="http://schemas.microsoft.com/office/drawing/2014/main" val="20001"/>
                    </a:ext>
                  </a:extLst>
                </a:gridCol>
                <a:gridCol w="2615112">
                  <a:extLst>
                    <a:ext uri="{9D8B030D-6E8A-4147-A177-3AD203B41FA5}">
                      <a16:colId xmlns:a16="http://schemas.microsoft.com/office/drawing/2014/main" val="20002"/>
                    </a:ext>
                  </a:extLst>
                </a:gridCol>
                <a:gridCol w="3401426">
                  <a:extLst>
                    <a:ext uri="{9D8B030D-6E8A-4147-A177-3AD203B41FA5}">
                      <a16:colId xmlns:a16="http://schemas.microsoft.com/office/drawing/2014/main" val="20003"/>
                    </a:ext>
                  </a:extLst>
                </a:gridCol>
              </a:tblGrid>
              <a:tr h="389015">
                <a:tc>
                  <a:txBody>
                    <a:bodyPr/>
                    <a:lstStyle/>
                    <a:p>
                      <a:pPr algn="ctr" fontAlgn="base"/>
                      <a:r>
                        <a:rPr lang="en-IN" sz="1500" b="1" dirty="0">
                          <a:effectLst/>
                        </a:rPr>
                        <a:t>S. No.</a:t>
                      </a:r>
                    </a:p>
                  </a:txBody>
                  <a:tcPr marL="28575" marR="28575" marT="71424" marB="71424" anchor="ctr"/>
                </a:tc>
                <a:tc>
                  <a:txBody>
                    <a:bodyPr/>
                    <a:lstStyle/>
                    <a:p>
                      <a:pPr algn="ctr" fontAlgn="base"/>
                      <a:r>
                        <a:rPr lang="en-IN" sz="1500" b="1" dirty="0">
                          <a:effectLst/>
                        </a:rPr>
                        <a:t>Web 1.0</a:t>
                      </a:r>
                    </a:p>
                  </a:txBody>
                  <a:tcPr marL="71438" marR="71438" marT="71424" marB="71424" anchor="ctr"/>
                </a:tc>
                <a:tc>
                  <a:txBody>
                    <a:bodyPr/>
                    <a:lstStyle/>
                    <a:p>
                      <a:pPr algn="ctr" fontAlgn="base"/>
                      <a:r>
                        <a:rPr lang="en-IN" sz="1500" b="1" dirty="0">
                          <a:effectLst/>
                        </a:rPr>
                        <a:t>Web 2.0</a:t>
                      </a:r>
                    </a:p>
                  </a:txBody>
                  <a:tcPr marL="71438" marR="71438" marT="71424" marB="71424" anchor="ctr"/>
                </a:tc>
                <a:tc>
                  <a:txBody>
                    <a:bodyPr/>
                    <a:lstStyle/>
                    <a:p>
                      <a:pPr algn="ctr" fontAlgn="base"/>
                      <a:r>
                        <a:rPr lang="en-IN" sz="1500" b="1" dirty="0">
                          <a:effectLst/>
                        </a:rPr>
                        <a:t>Web 3.0</a:t>
                      </a:r>
                    </a:p>
                  </a:txBody>
                  <a:tcPr marL="71438" marR="71438" marT="71424" marB="71424" anchor="ctr"/>
                </a:tc>
                <a:extLst>
                  <a:ext uri="{0D108BD9-81ED-4DB2-BD59-A6C34878D82A}">
                    <a16:rowId xmlns:a16="http://schemas.microsoft.com/office/drawing/2014/main" val="10000"/>
                  </a:ext>
                </a:extLst>
              </a:tr>
              <a:tr h="442587">
                <a:tc>
                  <a:txBody>
                    <a:bodyPr/>
                    <a:lstStyle/>
                    <a:p>
                      <a:pPr algn="ctr" fontAlgn="base"/>
                      <a:r>
                        <a:rPr lang="en-IN" sz="1500" b="0" dirty="0">
                          <a:effectLst/>
                        </a:rPr>
                        <a:t>1.</a:t>
                      </a:r>
                    </a:p>
                  </a:txBody>
                  <a:tcPr marL="71438" marR="71438" marT="99993" marB="99993" anchor="ctr"/>
                </a:tc>
                <a:tc>
                  <a:txBody>
                    <a:bodyPr/>
                    <a:lstStyle/>
                    <a:p>
                      <a:pPr algn="ctr" fontAlgn="base"/>
                      <a:r>
                        <a:rPr lang="en-IN" sz="1500" b="0" dirty="0">
                          <a:effectLst/>
                        </a:rPr>
                        <a:t>Mostly Read-Only</a:t>
                      </a:r>
                    </a:p>
                  </a:txBody>
                  <a:tcPr marL="71438" marR="71438" marT="99993" marB="99993" anchor="ctr"/>
                </a:tc>
                <a:tc>
                  <a:txBody>
                    <a:bodyPr/>
                    <a:lstStyle/>
                    <a:p>
                      <a:pPr algn="ctr" fontAlgn="base"/>
                      <a:r>
                        <a:rPr lang="en-IN" sz="1500" b="0" dirty="0">
                          <a:effectLst/>
                        </a:rPr>
                        <a:t>Wildly Read-Write</a:t>
                      </a:r>
                    </a:p>
                  </a:txBody>
                  <a:tcPr marL="71438" marR="71438" marT="99993" marB="99993" anchor="ctr"/>
                </a:tc>
                <a:tc>
                  <a:txBody>
                    <a:bodyPr/>
                    <a:lstStyle/>
                    <a:p>
                      <a:pPr algn="ctr" fontAlgn="base"/>
                      <a:r>
                        <a:rPr lang="en-IN" sz="1500" b="0" dirty="0">
                          <a:effectLst/>
                        </a:rPr>
                        <a:t>Portable and Personal</a:t>
                      </a:r>
                    </a:p>
                  </a:txBody>
                  <a:tcPr marL="71438" marR="71438" marT="99993" marB="99993" anchor="ctr"/>
                </a:tc>
                <a:extLst>
                  <a:ext uri="{0D108BD9-81ED-4DB2-BD59-A6C34878D82A}">
                    <a16:rowId xmlns:a16="http://schemas.microsoft.com/office/drawing/2014/main" val="10001"/>
                  </a:ext>
                </a:extLst>
              </a:tr>
              <a:tr h="442587">
                <a:tc>
                  <a:txBody>
                    <a:bodyPr/>
                    <a:lstStyle/>
                    <a:p>
                      <a:pPr algn="ctr" fontAlgn="base"/>
                      <a:r>
                        <a:rPr lang="en-IN" sz="1500" b="0" dirty="0">
                          <a:effectLst/>
                        </a:rPr>
                        <a:t>2.</a:t>
                      </a:r>
                    </a:p>
                  </a:txBody>
                  <a:tcPr marL="71438" marR="71438" marT="99993" marB="99993" anchor="ctr"/>
                </a:tc>
                <a:tc>
                  <a:txBody>
                    <a:bodyPr/>
                    <a:lstStyle/>
                    <a:p>
                      <a:pPr algn="ctr" fontAlgn="base"/>
                      <a:r>
                        <a:rPr lang="en-IN" sz="1500" b="0" dirty="0">
                          <a:effectLst/>
                        </a:rPr>
                        <a:t>Company Focus</a:t>
                      </a:r>
                    </a:p>
                  </a:txBody>
                  <a:tcPr marL="71438" marR="71438" marT="99993" marB="99993" anchor="ctr"/>
                </a:tc>
                <a:tc>
                  <a:txBody>
                    <a:bodyPr/>
                    <a:lstStyle/>
                    <a:p>
                      <a:pPr algn="ctr" fontAlgn="base"/>
                      <a:r>
                        <a:rPr lang="en-IN" sz="1500" b="0" dirty="0">
                          <a:effectLst/>
                        </a:rPr>
                        <a:t>Community Focus</a:t>
                      </a:r>
                    </a:p>
                  </a:txBody>
                  <a:tcPr marL="71438" marR="71438" marT="99993" marB="99993" anchor="ctr"/>
                </a:tc>
                <a:tc>
                  <a:txBody>
                    <a:bodyPr/>
                    <a:lstStyle/>
                    <a:p>
                      <a:pPr algn="ctr" fontAlgn="base"/>
                      <a:r>
                        <a:rPr lang="en-IN" sz="1500" b="0">
                          <a:effectLst/>
                        </a:rPr>
                        <a:t>Individual Focus</a:t>
                      </a:r>
                    </a:p>
                  </a:txBody>
                  <a:tcPr marL="71438" marR="71438" marT="99993" marB="99993" anchor="ctr"/>
                </a:tc>
                <a:extLst>
                  <a:ext uri="{0D108BD9-81ED-4DB2-BD59-A6C34878D82A}">
                    <a16:rowId xmlns:a16="http://schemas.microsoft.com/office/drawing/2014/main" val="10002"/>
                  </a:ext>
                </a:extLst>
              </a:tr>
              <a:tr h="442587">
                <a:tc>
                  <a:txBody>
                    <a:bodyPr/>
                    <a:lstStyle/>
                    <a:p>
                      <a:pPr algn="ctr" fontAlgn="base"/>
                      <a:r>
                        <a:rPr lang="en-IN" sz="1500" b="0">
                          <a:effectLst/>
                        </a:rPr>
                        <a:t>3.</a:t>
                      </a:r>
                    </a:p>
                  </a:txBody>
                  <a:tcPr marL="71438" marR="71438" marT="99993" marB="99993" anchor="ctr"/>
                </a:tc>
                <a:tc>
                  <a:txBody>
                    <a:bodyPr/>
                    <a:lstStyle/>
                    <a:p>
                      <a:pPr algn="ctr" fontAlgn="base"/>
                      <a:r>
                        <a:rPr lang="en-IN" sz="1500" b="0">
                          <a:effectLst/>
                        </a:rPr>
                        <a:t>Home Pages</a:t>
                      </a:r>
                    </a:p>
                  </a:txBody>
                  <a:tcPr marL="71438" marR="71438" marT="99993" marB="99993" anchor="ctr"/>
                </a:tc>
                <a:tc>
                  <a:txBody>
                    <a:bodyPr/>
                    <a:lstStyle/>
                    <a:p>
                      <a:pPr algn="ctr" fontAlgn="base"/>
                      <a:r>
                        <a:rPr lang="en-IN" sz="1500" b="0" dirty="0">
                          <a:effectLst/>
                        </a:rPr>
                        <a:t>Blogs / Wikis</a:t>
                      </a:r>
                    </a:p>
                  </a:txBody>
                  <a:tcPr marL="71438" marR="71438" marT="99993" marB="99993" anchor="ctr"/>
                </a:tc>
                <a:tc>
                  <a:txBody>
                    <a:bodyPr/>
                    <a:lstStyle/>
                    <a:p>
                      <a:pPr algn="ctr" fontAlgn="base"/>
                      <a:r>
                        <a:rPr lang="en-IN" sz="1500" b="0">
                          <a:effectLst/>
                        </a:rPr>
                        <a:t>Live-streams / Waves</a:t>
                      </a:r>
                    </a:p>
                  </a:txBody>
                  <a:tcPr marL="71438" marR="71438" marT="99993" marB="99993" anchor="ctr"/>
                </a:tc>
                <a:extLst>
                  <a:ext uri="{0D108BD9-81ED-4DB2-BD59-A6C34878D82A}">
                    <a16:rowId xmlns:a16="http://schemas.microsoft.com/office/drawing/2014/main" val="10003"/>
                  </a:ext>
                </a:extLst>
              </a:tr>
              <a:tr h="442587">
                <a:tc>
                  <a:txBody>
                    <a:bodyPr/>
                    <a:lstStyle/>
                    <a:p>
                      <a:pPr algn="ctr" fontAlgn="base"/>
                      <a:r>
                        <a:rPr lang="en-IN" sz="1500" b="0" dirty="0">
                          <a:effectLst/>
                        </a:rPr>
                        <a:t>4.</a:t>
                      </a:r>
                    </a:p>
                  </a:txBody>
                  <a:tcPr marL="71438" marR="71438" marT="99993" marB="99993" anchor="ctr"/>
                </a:tc>
                <a:tc>
                  <a:txBody>
                    <a:bodyPr/>
                    <a:lstStyle/>
                    <a:p>
                      <a:pPr algn="ctr" fontAlgn="base"/>
                      <a:r>
                        <a:rPr lang="en-IN" sz="1500" b="0">
                          <a:effectLst/>
                        </a:rPr>
                        <a:t>Owning Content</a:t>
                      </a:r>
                    </a:p>
                  </a:txBody>
                  <a:tcPr marL="71438" marR="71438" marT="99993" marB="99993" anchor="ctr"/>
                </a:tc>
                <a:tc>
                  <a:txBody>
                    <a:bodyPr/>
                    <a:lstStyle/>
                    <a:p>
                      <a:pPr algn="ctr" fontAlgn="base"/>
                      <a:r>
                        <a:rPr lang="en-IN" sz="1500" b="0" dirty="0">
                          <a:effectLst/>
                        </a:rPr>
                        <a:t>Sharing Content</a:t>
                      </a:r>
                    </a:p>
                  </a:txBody>
                  <a:tcPr marL="71438" marR="71438" marT="99993" marB="99993" anchor="ctr"/>
                </a:tc>
                <a:tc>
                  <a:txBody>
                    <a:bodyPr/>
                    <a:lstStyle/>
                    <a:p>
                      <a:pPr algn="ctr" fontAlgn="base"/>
                      <a:r>
                        <a:rPr lang="en-IN" sz="1500" b="0">
                          <a:effectLst/>
                        </a:rPr>
                        <a:t>Consolidating Content</a:t>
                      </a:r>
                    </a:p>
                  </a:txBody>
                  <a:tcPr marL="71438" marR="71438" marT="99993" marB="99993" anchor="ctr"/>
                </a:tc>
                <a:extLst>
                  <a:ext uri="{0D108BD9-81ED-4DB2-BD59-A6C34878D82A}">
                    <a16:rowId xmlns:a16="http://schemas.microsoft.com/office/drawing/2014/main" val="10004"/>
                  </a:ext>
                </a:extLst>
              </a:tr>
              <a:tr h="442587">
                <a:tc>
                  <a:txBody>
                    <a:bodyPr/>
                    <a:lstStyle/>
                    <a:p>
                      <a:pPr algn="ctr" fontAlgn="base"/>
                      <a:r>
                        <a:rPr lang="en-IN" sz="1500" b="0">
                          <a:effectLst/>
                        </a:rPr>
                        <a:t>5.</a:t>
                      </a:r>
                    </a:p>
                  </a:txBody>
                  <a:tcPr marL="71438" marR="71438" marT="99993" marB="99993" anchor="ctr"/>
                </a:tc>
                <a:tc>
                  <a:txBody>
                    <a:bodyPr/>
                    <a:lstStyle/>
                    <a:p>
                      <a:pPr algn="ctr" fontAlgn="base"/>
                      <a:r>
                        <a:rPr lang="en-IN" sz="1500" b="0">
                          <a:effectLst/>
                        </a:rPr>
                        <a:t>WebForms</a:t>
                      </a:r>
                    </a:p>
                  </a:txBody>
                  <a:tcPr marL="71438" marR="71438" marT="99993" marB="99993" anchor="ctr"/>
                </a:tc>
                <a:tc>
                  <a:txBody>
                    <a:bodyPr/>
                    <a:lstStyle/>
                    <a:p>
                      <a:pPr algn="ctr" fontAlgn="base"/>
                      <a:r>
                        <a:rPr lang="en-IN" sz="1500" b="0" dirty="0">
                          <a:effectLst/>
                        </a:rPr>
                        <a:t>Web Applications</a:t>
                      </a:r>
                    </a:p>
                  </a:txBody>
                  <a:tcPr marL="71438" marR="71438" marT="99993" marB="99993" anchor="ctr"/>
                </a:tc>
                <a:tc>
                  <a:txBody>
                    <a:bodyPr/>
                    <a:lstStyle/>
                    <a:p>
                      <a:pPr algn="ctr" fontAlgn="base"/>
                      <a:r>
                        <a:rPr lang="en-IN" sz="1500" b="0">
                          <a:effectLst/>
                        </a:rPr>
                        <a:t>Smart Applications</a:t>
                      </a:r>
                    </a:p>
                  </a:txBody>
                  <a:tcPr marL="71438" marR="71438" marT="99993" marB="99993" anchor="ctr"/>
                </a:tc>
                <a:extLst>
                  <a:ext uri="{0D108BD9-81ED-4DB2-BD59-A6C34878D82A}">
                    <a16:rowId xmlns:a16="http://schemas.microsoft.com/office/drawing/2014/main" val="10005"/>
                  </a:ext>
                </a:extLst>
              </a:tr>
              <a:tr h="442587">
                <a:tc>
                  <a:txBody>
                    <a:bodyPr/>
                    <a:lstStyle/>
                    <a:p>
                      <a:pPr algn="ctr" fontAlgn="base"/>
                      <a:r>
                        <a:rPr lang="en-IN" sz="1500" b="0">
                          <a:effectLst/>
                        </a:rPr>
                        <a:t>6.</a:t>
                      </a:r>
                    </a:p>
                  </a:txBody>
                  <a:tcPr marL="71438" marR="71438" marT="99993" marB="99993" anchor="ctr"/>
                </a:tc>
                <a:tc>
                  <a:txBody>
                    <a:bodyPr/>
                    <a:lstStyle/>
                    <a:p>
                      <a:pPr algn="ctr" fontAlgn="base"/>
                      <a:r>
                        <a:rPr lang="en-IN" sz="1500" b="0">
                          <a:effectLst/>
                        </a:rPr>
                        <a:t>Directories</a:t>
                      </a:r>
                    </a:p>
                  </a:txBody>
                  <a:tcPr marL="71438" marR="71438" marT="99993" marB="99993" anchor="ctr"/>
                </a:tc>
                <a:tc>
                  <a:txBody>
                    <a:bodyPr/>
                    <a:lstStyle/>
                    <a:p>
                      <a:pPr algn="ctr" fontAlgn="base"/>
                      <a:r>
                        <a:rPr lang="en-IN" sz="1500" b="0">
                          <a:effectLst/>
                        </a:rPr>
                        <a:t>Tagging</a:t>
                      </a:r>
                    </a:p>
                  </a:txBody>
                  <a:tcPr marL="71438" marR="71438" marT="99993" marB="99993" anchor="ctr"/>
                </a:tc>
                <a:tc>
                  <a:txBody>
                    <a:bodyPr/>
                    <a:lstStyle/>
                    <a:p>
                      <a:pPr algn="ctr" fontAlgn="base"/>
                      <a:r>
                        <a:rPr lang="en-IN" sz="1500" b="0" dirty="0">
                          <a:effectLst/>
                        </a:rPr>
                        <a:t>User </a:t>
                      </a:r>
                      <a:r>
                        <a:rPr lang="en-IN" sz="1500" b="0" dirty="0" err="1">
                          <a:effectLst/>
                        </a:rPr>
                        <a:t>behavior</a:t>
                      </a:r>
                      <a:endParaRPr lang="en-IN" sz="1500" b="0" dirty="0">
                        <a:effectLst/>
                      </a:endParaRPr>
                    </a:p>
                  </a:txBody>
                  <a:tcPr marL="71438" marR="71438" marT="99993" marB="99993" anchor="ctr"/>
                </a:tc>
                <a:extLst>
                  <a:ext uri="{0D108BD9-81ED-4DB2-BD59-A6C34878D82A}">
                    <a16:rowId xmlns:a16="http://schemas.microsoft.com/office/drawing/2014/main" val="10006"/>
                  </a:ext>
                </a:extLst>
              </a:tr>
              <a:tr h="442587">
                <a:tc>
                  <a:txBody>
                    <a:bodyPr/>
                    <a:lstStyle/>
                    <a:p>
                      <a:pPr algn="ctr" fontAlgn="base"/>
                      <a:r>
                        <a:rPr lang="en-IN" sz="1500" b="0">
                          <a:effectLst/>
                        </a:rPr>
                        <a:t>7.</a:t>
                      </a:r>
                    </a:p>
                  </a:txBody>
                  <a:tcPr marL="71438" marR="71438" marT="99993" marB="99993" anchor="ctr"/>
                </a:tc>
                <a:tc>
                  <a:txBody>
                    <a:bodyPr/>
                    <a:lstStyle/>
                    <a:p>
                      <a:pPr algn="ctr" fontAlgn="base"/>
                      <a:r>
                        <a:rPr lang="en-IN" sz="1500" b="0">
                          <a:effectLst/>
                        </a:rPr>
                        <a:t>Page Views</a:t>
                      </a:r>
                    </a:p>
                  </a:txBody>
                  <a:tcPr marL="71438" marR="71438" marT="99993" marB="99993" anchor="ctr"/>
                </a:tc>
                <a:tc>
                  <a:txBody>
                    <a:bodyPr/>
                    <a:lstStyle/>
                    <a:p>
                      <a:pPr algn="ctr" fontAlgn="base"/>
                      <a:r>
                        <a:rPr lang="en-IN" sz="1500" b="0">
                          <a:effectLst/>
                        </a:rPr>
                        <a:t>Cost Per Click</a:t>
                      </a:r>
                    </a:p>
                  </a:txBody>
                  <a:tcPr marL="71438" marR="71438" marT="99993" marB="99993" anchor="ctr"/>
                </a:tc>
                <a:tc>
                  <a:txBody>
                    <a:bodyPr/>
                    <a:lstStyle/>
                    <a:p>
                      <a:pPr algn="ctr" fontAlgn="base"/>
                      <a:r>
                        <a:rPr lang="en-IN" sz="1500" b="0" dirty="0">
                          <a:effectLst/>
                        </a:rPr>
                        <a:t>User Engagement</a:t>
                      </a:r>
                    </a:p>
                  </a:txBody>
                  <a:tcPr marL="71438" marR="71438" marT="99993" marB="99993" anchor="ctr"/>
                </a:tc>
                <a:extLst>
                  <a:ext uri="{0D108BD9-81ED-4DB2-BD59-A6C34878D82A}">
                    <a16:rowId xmlns:a16="http://schemas.microsoft.com/office/drawing/2014/main" val="10007"/>
                  </a:ext>
                </a:extLst>
              </a:tr>
              <a:tr h="442587">
                <a:tc>
                  <a:txBody>
                    <a:bodyPr/>
                    <a:lstStyle/>
                    <a:p>
                      <a:pPr algn="ctr" fontAlgn="base"/>
                      <a:r>
                        <a:rPr lang="en-IN" sz="1500" b="0">
                          <a:effectLst/>
                        </a:rPr>
                        <a:t>8.</a:t>
                      </a:r>
                    </a:p>
                  </a:txBody>
                  <a:tcPr marL="71438" marR="71438" marT="99993" marB="99993" anchor="ctr"/>
                </a:tc>
                <a:tc>
                  <a:txBody>
                    <a:bodyPr/>
                    <a:lstStyle/>
                    <a:p>
                      <a:pPr algn="ctr" fontAlgn="base"/>
                      <a:r>
                        <a:rPr lang="en-IN" sz="1500" b="0">
                          <a:effectLst/>
                        </a:rPr>
                        <a:t>Banner Advertising</a:t>
                      </a:r>
                    </a:p>
                  </a:txBody>
                  <a:tcPr marL="71438" marR="71438" marT="99993" marB="99993" anchor="ctr"/>
                </a:tc>
                <a:tc>
                  <a:txBody>
                    <a:bodyPr/>
                    <a:lstStyle/>
                    <a:p>
                      <a:pPr algn="ctr" fontAlgn="base"/>
                      <a:r>
                        <a:rPr lang="en-IN" sz="1500" b="0">
                          <a:effectLst/>
                        </a:rPr>
                        <a:t>Interactive Advertising</a:t>
                      </a:r>
                    </a:p>
                  </a:txBody>
                  <a:tcPr marL="71438" marR="71438" marT="99993" marB="99993" anchor="ctr"/>
                </a:tc>
                <a:tc>
                  <a:txBody>
                    <a:bodyPr/>
                    <a:lstStyle/>
                    <a:p>
                      <a:pPr algn="ctr" fontAlgn="base"/>
                      <a:r>
                        <a:rPr lang="en-IN" sz="1500" b="0" dirty="0" err="1">
                          <a:effectLst/>
                        </a:rPr>
                        <a:t>Behavioral</a:t>
                      </a:r>
                      <a:r>
                        <a:rPr lang="en-IN" sz="1500" b="0" dirty="0">
                          <a:effectLst/>
                        </a:rPr>
                        <a:t> Advertising</a:t>
                      </a:r>
                    </a:p>
                  </a:txBody>
                  <a:tcPr marL="71438" marR="71438" marT="99993" marB="99993" anchor="ctr"/>
                </a:tc>
                <a:extLst>
                  <a:ext uri="{0D108BD9-81ED-4DB2-BD59-A6C34878D82A}">
                    <a16:rowId xmlns:a16="http://schemas.microsoft.com/office/drawing/2014/main" val="10008"/>
                  </a:ext>
                </a:extLst>
              </a:tr>
              <a:tr h="442587">
                <a:tc>
                  <a:txBody>
                    <a:bodyPr/>
                    <a:lstStyle/>
                    <a:p>
                      <a:pPr algn="ctr" fontAlgn="base"/>
                      <a:r>
                        <a:rPr lang="en-IN" sz="1500" b="0">
                          <a:effectLst/>
                        </a:rPr>
                        <a:t>9.</a:t>
                      </a:r>
                    </a:p>
                  </a:txBody>
                  <a:tcPr marL="71438" marR="71438" marT="99993" marB="99993" anchor="ctr"/>
                </a:tc>
                <a:tc>
                  <a:txBody>
                    <a:bodyPr/>
                    <a:lstStyle/>
                    <a:p>
                      <a:pPr algn="ctr" fontAlgn="base"/>
                      <a:r>
                        <a:rPr lang="en-IN" sz="1500" b="0">
                          <a:effectLst/>
                        </a:rPr>
                        <a:t>Britannica Online</a:t>
                      </a:r>
                    </a:p>
                  </a:txBody>
                  <a:tcPr marL="71438" marR="71438" marT="99993" marB="99993" anchor="ctr"/>
                </a:tc>
                <a:tc>
                  <a:txBody>
                    <a:bodyPr/>
                    <a:lstStyle/>
                    <a:p>
                      <a:pPr algn="ctr" fontAlgn="base"/>
                      <a:r>
                        <a:rPr lang="en-IN" sz="1500" b="0">
                          <a:effectLst/>
                        </a:rPr>
                        <a:t>Wikipedia</a:t>
                      </a:r>
                    </a:p>
                  </a:txBody>
                  <a:tcPr marL="71438" marR="71438" marT="99993" marB="99993" anchor="ctr"/>
                </a:tc>
                <a:tc>
                  <a:txBody>
                    <a:bodyPr/>
                    <a:lstStyle/>
                    <a:p>
                      <a:pPr algn="ctr" fontAlgn="base"/>
                      <a:r>
                        <a:rPr lang="en-IN" sz="1500" b="0" dirty="0">
                          <a:effectLst/>
                        </a:rPr>
                        <a:t>The Semantic Web</a:t>
                      </a:r>
                    </a:p>
                  </a:txBody>
                  <a:tcPr marL="71438" marR="71438" marT="99993" marB="99993" anchor="ctr"/>
                </a:tc>
                <a:extLst>
                  <a:ext uri="{0D108BD9-81ED-4DB2-BD59-A6C34878D82A}">
                    <a16:rowId xmlns:a16="http://schemas.microsoft.com/office/drawing/2014/main" val="10009"/>
                  </a:ext>
                </a:extLst>
              </a:tr>
              <a:tr h="442587">
                <a:tc>
                  <a:txBody>
                    <a:bodyPr/>
                    <a:lstStyle/>
                    <a:p>
                      <a:pPr algn="ctr" fontAlgn="base"/>
                      <a:r>
                        <a:rPr lang="en-IN" sz="1500" b="0">
                          <a:effectLst/>
                        </a:rPr>
                        <a:t>10.</a:t>
                      </a:r>
                    </a:p>
                  </a:txBody>
                  <a:tcPr marL="71438" marR="71438" marT="99993" marB="99993" anchor="ctr"/>
                </a:tc>
                <a:tc>
                  <a:txBody>
                    <a:bodyPr/>
                    <a:lstStyle/>
                    <a:p>
                      <a:pPr algn="ctr" fontAlgn="base"/>
                      <a:r>
                        <a:rPr lang="en-IN" sz="1500" b="0">
                          <a:effectLst/>
                        </a:rPr>
                        <a:t>HTML/Portals</a:t>
                      </a:r>
                    </a:p>
                  </a:txBody>
                  <a:tcPr marL="71438" marR="71438" marT="99993" marB="99993" anchor="ctr"/>
                </a:tc>
                <a:tc>
                  <a:txBody>
                    <a:bodyPr/>
                    <a:lstStyle/>
                    <a:p>
                      <a:pPr algn="ctr" fontAlgn="base"/>
                      <a:r>
                        <a:rPr lang="en-IN" sz="1500" b="0">
                          <a:effectLst/>
                        </a:rPr>
                        <a:t>XML / RSS</a:t>
                      </a:r>
                    </a:p>
                  </a:txBody>
                  <a:tcPr marL="71438" marR="71438" marT="99993" marB="99993" anchor="ctr"/>
                </a:tc>
                <a:tc>
                  <a:txBody>
                    <a:bodyPr/>
                    <a:lstStyle/>
                    <a:p>
                      <a:pPr algn="ctr" fontAlgn="base"/>
                      <a:r>
                        <a:rPr lang="en-IN" sz="1500" b="0" dirty="0">
                          <a:effectLst/>
                        </a:rPr>
                        <a:t>RDF / RDFS / OWL</a:t>
                      </a:r>
                    </a:p>
                  </a:txBody>
                  <a:tcPr marL="71438" marR="71438" marT="99993" marB="99993"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705222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a:xfrm>
            <a:off x="628650" y="312738"/>
            <a:ext cx="7886700" cy="831850"/>
          </a:xfrm>
        </p:spPr>
        <p:txBody>
          <a:bodyPr/>
          <a:lstStyle/>
          <a:p>
            <a:endParaRPr lang="en-IN" altLang="en-US"/>
          </a:p>
        </p:txBody>
      </p:sp>
      <p:graphicFrame>
        <p:nvGraphicFramePr>
          <p:cNvPr id="5" name="Table 5"/>
          <p:cNvGraphicFramePr>
            <a:graphicFrameLocks noGrp="1"/>
          </p:cNvGraphicFramePr>
          <p:nvPr>
            <p:ph idx="1"/>
          </p:nvPr>
        </p:nvGraphicFramePr>
        <p:xfrm>
          <a:off x="0" y="0"/>
          <a:ext cx="9143999" cy="5983090"/>
        </p:xfrm>
        <a:graphic>
          <a:graphicData uri="http://schemas.openxmlformats.org/drawingml/2006/table">
            <a:tbl>
              <a:tblPr firstRow="1" bandRow="1">
                <a:tableStyleId>{5C22544A-7EE6-4342-B048-85BDC9FD1C3A}</a:tableStyleId>
              </a:tblPr>
              <a:tblGrid>
                <a:gridCol w="621264">
                  <a:extLst>
                    <a:ext uri="{9D8B030D-6E8A-4147-A177-3AD203B41FA5}">
                      <a16:colId xmlns:a16="http://schemas.microsoft.com/office/drawing/2014/main" val="20000"/>
                    </a:ext>
                  </a:extLst>
                </a:gridCol>
                <a:gridCol w="2752840">
                  <a:extLst>
                    <a:ext uri="{9D8B030D-6E8A-4147-A177-3AD203B41FA5}">
                      <a16:colId xmlns:a16="http://schemas.microsoft.com/office/drawing/2014/main" val="20001"/>
                    </a:ext>
                  </a:extLst>
                </a:gridCol>
                <a:gridCol w="2709994">
                  <a:extLst>
                    <a:ext uri="{9D8B030D-6E8A-4147-A177-3AD203B41FA5}">
                      <a16:colId xmlns:a16="http://schemas.microsoft.com/office/drawing/2014/main" val="20002"/>
                    </a:ext>
                  </a:extLst>
                </a:gridCol>
                <a:gridCol w="3059901">
                  <a:extLst>
                    <a:ext uri="{9D8B030D-6E8A-4147-A177-3AD203B41FA5}">
                      <a16:colId xmlns:a16="http://schemas.microsoft.com/office/drawing/2014/main" val="20003"/>
                    </a:ext>
                  </a:extLst>
                </a:gridCol>
              </a:tblGrid>
              <a:tr h="380908">
                <a:tc>
                  <a:txBody>
                    <a:bodyPr/>
                    <a:lstStyle/>
                    <a:p>
                      <a:pPr algn="ctr" fontAlgn="base"/>
                      <a:r>
                        <a:rPr lang="en-IN" sz="1300" b="1" dirty="0">
                          <a:effectLst/>
                        </a:rPr>
                        <a:t>S. No.</a:t>
                      </a:r>
                    </a:p>
                  </a:txBody>
                  <a:tcPr marL="28575" marR="28575" marT="71442" marB="71442" anchor="ctr"/>
                </a:tc>
                <a:tc>
                  <a:txBody>
                    <a:bodyPr/>
                    <a:lstStyle/>
                    <a:p>
                      <a:pPr algn="ctr" fontAlgn="base"/>
                      <a:r>
                        <a:rPr lang="en-IN" sz="1300" b="1" dirty="0">
                          <a:effectLst/>
                        </a:rPr>
                        <a:t>Web 1.0</a:t>
                      </a:r>
                    </a:p>
                  </a:txBody>
                  <a:tcPr marL="71438" marR="71438" marT="71442" marB="71442" anchor="ctr"/>
                </a:tc>
                <a:tc>
                  <a:txBody>
                    <a:bodyPr/>
                    <a:lstStyle/>
                    <a:p>
                      <a:pPr algn="ctr" fontAlgn="base"/>
                      <a:r>
                        <a:rPr lang="en-IN" sz="1300" b="1" dirty="0">
                          <a:effectLst/>
                        </a:rPr>
                        <a:t>Web 2.0</a:t>
                      </a:r>
                    </a:p>
                  </a:txBody>
                  <a:tcPr marL="71438" marR="71438" marT="71442" marB="71442" anchor="ctr"/>
                </a:tc>
                <a:tc>
                  <a:txBody>
                    <a:bodyPr/>
                    <a:lstStyle/>
                    <a:p>
                      <a:pPr algn="ctr" fontAlgn="base"/>
                      <a:r>
                        <a:rPr lang="en-IN" sz="1300" b="1" dirty="0">
                          <a:effectLst/>
                        </a:rPr>
                        <a:t>Web 3.0</a:t>
                      </a:r>
                    </a:p>
                  </a:txBody>
                  <a:tcPr marL="71438" marR="71438" marT="71442" marB="71442" anchor="ctr"/>
                </a:tc>
                <a:extLst>
                  <a:ext uri="{0D108BD9-81ED-4DB2-BD59-A6C34878D82A}">
                    <a16:rowId xmlns:a16="http://schemas.microsoft.com/office/drawing/2014/main" val="10000"/>
                  </a:ext>
                </a:extLst>
              </a:tr>
              <a:tr h="655756">
                <a:tc>
                  <a:txBody>
                    <a:bodyPr/>
                    <a:lstStyle/>
                    <a:p>
                      <a:pPr algn="ctr" fontAlgn="base"/>
                      <a:r>
                        <a:rPr lang="en-IN" sz="1300" b="0" dirty="0">
                          <a:effectLst/>
                        </a:rPr>
                        <a:t>11.</a:t>
                      </a:r>
                    </a:p>
                  </a:txBody>
                  <a:tcPr marL="71438" marR="71438" marT="100018" marB="100018" anchor="ctr"/>
                </a:tc>
                <a:tc>
                  <a:txBody>
                    <a:bodyPr/>
                    <a:lstStyle/>
                    <a:p>
                      <a:pPr algn="ctr" fontAlgn="base"/>
                      <a:r>
                        <a:rPr lang="en-IN" sz="1400" b="0" dirty="0">
                          <a:effectLst/>
                        </a:rPr>
                        <a:t>Data was not Focused.</a:t>
                      </a:r>
                    </a:p>
                  </a:txBody>
                  <a:tcPr marL="71438" marR="71438" marT="100018" marB="100018" anchor="ctr"/>
                </a:tc>
                <a:tc>
                  <a:txBody>
                    <a:bodyPr/>
                    <a:lstStyle/>
                    <a:p>
                      <a:pPr algn="ctr" fontAlgn="base"/>
                      <a:r>
                        <a:rPr lang="en-US" sz="1400" b="0" dirty="0">
                          <a:effectLst/>
                        </a:rPr>
                        <a:t>Data of many was controlled by some mediatory.</a:t>
                      </a:r>
                    </a:p>
                  </a:txBody>
                  <a:tcPr marL="71438" marR="71438" marT="100018" marB="100018" anchor="ctr"/>
                </a:tc>
                <a:tc>
                  <a:txBody>
                    <a:bodyPr/>
                    <a:lstStyle/>
                    <a:p>
                      <a:pPr algn="ctr" fontAlgn="base"/>
                      <a:r>
                        <a:rPr lang="en-US" sz="1400" b="0">
                          <a:effectLst/>
                        </a:rPr>
                        <a:t>Data was personalized and no use of mediatory.</a:t>
                      </a:r>
                    </a:p>
                  </a:txBody>
                  <a:tcPr marL="71438" marR="71438" marT="100018" marB="100018" anchor="ctr"/>
                </a:tc>
                <a:extLst>
                  <a:ext uri="{0D108BD9-81ED-4DB2-BD59-A6C34878D82A}">
                    <a16:rowId xmlns:a16="http://schemas.microsoft.com/office/drawing/2014/main" val="10001"/>
                  </a:ext>
                </a:extLst>
              </a:tr>
              <a:tr h="437869">
                <a:tc>
                  <a:txBody>
                    <a:bodyPr/>
                    <a:lstStyle/>
                    <a:p>
                      <a:pPr algn="ctr" fontAlgn="base"/>
                      <a:r>
                        <a:rPr lang="en-IN" sz="1300" b="0">
                          <a:effectLst/>
                        </a:rPr>
                        <a:t>12.</a:t>
                      </a:r>
                    </a:p>
                  </a:txBody>
                  <a:tcPr marL="71438" marR="71438" marT="100018" marB="100018" anchor="ctr"/>
                </a:tc>
                <a:tc>
                  <a:txBody>
                    <a:bodyPr/>
                    <a:lstStyle/>
                    <a:p>
                      <a:pPr algn="ctr" fontAlgn="base"/>
                      <a:r>
                        <a:rPr lang="en-US" sz="1400" b="0" dirty="0">
                          <a:effectLst/>
                        </a:rPr>
                        <a:t>Information sharing is the goal. </a:t>
                      </a:r>
                    </a:p>
                  </a:txBody>
                  <a:tcPr marL="71438" marR="71438" marT="100018" marB="100018" anchor="ctr"/>
                </a:tc>
                <a:tc>
                  <a:txBody>
                    <a:bodyPr/>
                    <a:lstStyle/>
                    <a:p>
                      <a:pPr algn="ctr" fontAlgn="base"/>
                      <a:r>
                        <a:rPr lang="en-IN" sz="1400" b="0" dirty="0">
                          <a:effectLst/>
                        </a:rPr>
                        <a:t>Interaction is the goal.</a:t>
                      </a:r>
                    </a:p>
                  </a:txBody>
                  <a:tcPr marL="71438" marR="71438" marT="100018" marB="100018" anchor="ctr"/>
                </a:tc>
                <a:tc>
                  <a:txBody>
                    <a:bodyPr/>
                    <a:lstStyle/>
                    <a:p>
                      <a:pPr algn="ctr" fontAlgn="base"/>
                      <a:r>
                        <a:rPr lang="en-IN" sz="1400" b="0">
                          <a:effectLst/>
                        </a:rPr>
                        <a:t>Immersion is the goal.</a:t>
                      </a:r>
                    </a:p>
                  </a:txBody>
                  <a:tcPr marL="71438" marR="71438" marT="100018" marB="100018" anchor="ctr"/>
                </a:tc>
                <a:extLst>
                  <a:ext uri="{0D108BD9-81ED-4DB2-BD59-A6C34878D82A}">
                    <a16:rowId xmlns:a16="http://schemas.microsoft.com/office/drawing/2014/main" val="10002"/>
                  </a:ext>
                </a:extLst>
              </a:tr>
              <a:tr h="661576">
                <a:tc>
                  <a:txBody>
                    <a:bodyPr/>
                    <a:lstStyle/>
                    <a:p>
                      <a:pPr algn="ctr" fontAlgn="base"/>
                      <a:r>
                        <a:rPr lang="en-IN" sz="1300" b="0">
                          <a:effectLst/>
                        </a:rPr>
                        <a:t>13.</a:t>
                      </a:r>
                    </a:p>
                  </a:txBody>
                  <a:tcPr marL="71438" marR="71438" marT="100018" marB="100018" anchor="ctr"/>
                </a:tc>
                <a:tc>
                  <a:txBody>
                    <a:bodyPr/>
                    <a:lstStyle/>
                    <a:p>
                      <a:pPr algn="ctr" fontAlgn="base"/>
                      <a:r>
                        <a:rPr lang="en-US" sz="1400" b="0">
                          <a:effectLst/>
                        </a:rPr>
                        <a:t>It connects information as its primary goal. </a:t>
                      </a:r>
                    </a:p>
                  </a:txBody>
                  <a:tcPr marL="71438" marR="71438" marT="100018" marB="100018" anchor="ctr"/>
                </a:tc>
                <a:tc>
                  <a:txBody>
                    <a:bodyPr/>
                    <a:lstStyle/>
                    <a:p>
                      <a:pPr algn="ctr" fontAlgn="base"/>
                      <a:r>
                        <a:rPr lang="en-US" sz="1400" b="0" dirty="0">
                          <a:effectLst/>
                        </a:rPr>
                        <a:t>It aims to connect people. </a:t>
                      </a:r>
                    </a:p>
                  </a:txBody>
                  <a:tcPr marL="71438" marR="71438" marT="100018" marB="100018" anchor="ctr"/>
                </a:tc>
                <a:tc>
                  <a:txBody>
                    <a:bodyPr/>
                    <a:lstStyle/>
                    <a:p>
                      <a:pPr algn="ctr" fontAlgn="base"/>
                      <a:r>
                        <a:rPr lang="en-IN" sz="1400" b="0">
                          <a:effectLst/>
                        </a:rPr>
                        <a:t>Focuses on relating knowledge.</a:t>
                      </a:r>
                    </a:p>
                  </a:txBody>
                  <a:tcPr marL="71438" marR="71438" marT="100018" marB="100018" anchor="ctr"/>
                </a:tc>
                <a:extLst>
                  <a:ext uri="{0D108BD9-81ED-4DB2-BD59-A6C34878D82A}">
                    <a16:rowId xmlns:a16="http://schemas.microsoft.com/office/drawing/2014/main" val="10003"/>
                  </a:ext>
                </a:extLst>
              </a:tr>
              <a:tr h="626777">
                <a:tc>
                  <a:txBody>
                    <a:bodyPr/>
                    <a:lstStyle/>
                    <a:p>
                      <a:pPr algn="ctr" fontAlgn="base"/>
                      <a:r>
                        <a:rPr lang="en-IN" sz="1300" b="0">
                          <a:effectLst/>
                        </a:rPr>
                        <a:t>14.</a:t>
                      </a:r>
                    </a:p>
                  </a:txBody>
                  <a:tcPr marL="71438" marR="71438" marT="100018" marB="100018" anchor="ctr"/>
                </a:tc>
                <a:tc>
                  <a:txBody>
                    <a:bodyPr/>
                    <a:lstStyle/>
                    <a:p>
                      <a:pPr algn="ctr" fontAlgn="base"/>
                      <a:r>
                        <a:rPr lang="en-IN" sz="1400" b="0">
                          <a:effectLst/>
                        </a:rPr>
                        <a:t>Static websites</a:t>
                      </a:r>
                    </a:p>
                  </a:txBody>
                  <a:tcPr marL="71438" marR="71438" marT="100018" marB="100018" anchor="ctr"/>
                </a:tc>
                <a:tc>
                  <a:txBody>
                    <a:bodyPr/>
                    <a:lstStyle/>
                    <a:p>
                      <a:pPr algn="ctr" fontAlgn="base"/>
                      <a:r>
                        <a:rPr lang="en-IN" sz="1400" b="0" dirty="0">
                          <a:effectLst/>
                        </a:rPr>
                        <a:t>Introduction of web applications</a:t>
                      </a:r>
                    </a:p>
                  </a:txBody>
                  <a:tcPr marL="71438" marR="71438" marT="100018" marB="100018" anchor="ctr"/>
                </a:tc>
                <a:tc>
                  <a:txBody>
                    <a:bodyPr/>
                    <a:lstStyle/>
                    <a:p>
                      <a:pPr algn="ctr" fontAlgn="base"/>
                      <a:r>
                        <a:rPr lang="en-US" sz="1400" b="0">
                          <a:effectLst/>
                        </a:rPr>
                        <a:t>Intelligent web-based functions and apps</a:t>
                      </a:r>
                    </a:p>
                  </a:txBody>
                  <a:tcPr marL="71438" marR="71438" marT="100018" marB="100018" anchor="ctr"/>
                </a:tc>
                <a:extLst>
                  <a:ext uri="{0D108BD9-81ED-4DB2-BD59-A6C34878D82A}">
                    <a16:rowId xmlns:a16="http://schemas.microsoft.com/office/drawing/2014/main" val="10004"/>
                  </a:ext>
                </a:extLst>
              </a:tr>
              <a:tr h="437869">
                <a:tc>
                  <a:txBody>
                    <a:bodyPr/>
                    <a:lstStyle/>
                    <a:p>
                      <a:pPr algn="ctr" fontAlgn="base"/>
                      <a:r>
                        <a:rPr lang="en-IN" sz="1300" b="0" dirty="0">
                          <a:effectLst/>
                        </a:rPr>
                        <a:t>15.</a:t>
                      </a:r>
                    </a:p>
                  </a:txBody>
                  <a:tcPr marL="71438" marR="71438" marT="100018" marB="100018" anchor="ctr"/>
                </a:tc>
                <a:tc>
                  <a:txBody>
                    <a:bodyPr/>
                    <a:lstStyle/>
                    <a:p>
                      <a:pPr algn="ctr" fontAlgn="base"/>
                      <a:r>
                        <a:rPr lang="en-US" sz="1400" b="0">
                          <a:effectLst/>
                        </a:rPr>
                        <a:t>A simpler, more passive web.</a:t>
                      </a:r>
                    </a:p>
                  </a:txBody>
                  <a:tcPr marL="71438" marR="71438" marT="100018" marB="100018" anchor="ctr"/>
                </a:tc>
                <a:tc>
                  <a:txBody>
                    <a:bodyPr/>
                    <a:lstStyle/>
                    <a:p>
                      <a:pPr algn="ctr" fontAlgn="base"/>
                      <a:r>
                        <a:rPr lang="en-IN" sz="1400" b="0" dirty="0">
                          <a:effectLst/>
                        </a:rPr>
                        <a:t>An enhanced social Web</a:t>
                      </a:r>
                    </a:p>
                  </a:txBody>
                  <a:tcPr marL="71438" marR="71438" marT="100018" marB="100018" anchor="ctr"/>
                </a:tc>
                <a:tc>
                  <a:txBody>
                    <a:bodyPr/>
                    <a:lstStyle/>
                    <a:p>
                      <a:pPr algn="ctr" fontAlgn="base"/>
                      <a:r>
                        <a:rPr lang="en-IN" sz="1400" b="0" dirty="0">
                          <a:effectLst/>
                        </a:rPr>
                        <a:t>A semantic web exists.</a:t>
                      </a:r>
                    </a:p>
                  </a:txBody>
                  <a:tcPr marL="71438" marR="71438" marT="100018" marB="100018" anchor="ctr"/>
                </a:tc>
                <a:extLst>
                  <a:ext uri="{0D108BD9-81ED-4DB2-BD59-A6C34878D82A}">
                    <a16:rowId xmlns:a16="http://schemas.microsoft.com/office/drawing/2014/main" val="10005"/>
                  </a:ext>
                </a:extLst>
              </a:tr>
              <a:tr h="875419">
                <a:tc>
                  <a:txBody>
                    <a:bodyPr/>
                    <a:lstStyle/>
                    <a:p>
                      <a:pPr algn="ctr" fontAlgn="base"/>
                      <a:r>
                        <a:rPr lang="en-IN" sz="1300" b="0">
                          <a:effectLst/>
                        </a:rPr>
                        <a:t>16.</a:t>
                      </a:r>
                    </a:p>
                  </a:txBody>
                  <a:tcPr marL="71438" marR="71438" marT="100018" marB="100018" anchor="ctr"/>
                </a:tc>
                <a:tc>
                  <a:txBody>
                    <a:bodyPr/>
                    <a:lstStyle/>
                    <a:p>
                      <a:pPr algn="ctr" fontAlgn="base"/>
                      <a:r>
                        <a:rPr lang="en-US" sz="1400" b="0">
                          <a:effectLst/>
                        </a:rPr>
                        <a:t>Web and File Servers, HTML, and Portals are technologies connected to Web 1.0. </a:t>
                      </a:r>
                    </a:p>
                  </a:txBody>
                  <a:tcPr marL="71438" marR="71438" marT="100018" marB="100018" anchor="ctr"/>
                </a:tc>
                <a:tc>
                  <a:txBody>
                    <a:bodyPr/>
                    <a:lstStyle/>
                    <a:p>
                      <a:pPr algn="ctr" fontAlgn="base"/>
                      <a:r>
                        <a:rPr lang="en-US" sz="1400" b="0" dirty="0">
                          <a:effectLst/>
                        </a:rPr>
                        <a:t>AJAX, JavaScript, CSS, and HTML5 are examples of related technology. </a:t>
                      </a:r>
                    </a:p>
                  </a:txBody>
                  <a:tcPr marL="71438" marR="71438" marT="100018" marB="100018" anchor="ctr"/>
                </a:tc>
                <a:tc>
                  <a:txBody>
                    <a:bodyPr/>
                    <a:lstStyle/>
                    <a:p>
                      <a:pPr algn="ctr" fontAlgn="base"/>
                      <a:r>
                        <a:rPr lang="en-US" sz="1400" b="0" dirty="0">
                          <a:effectLst/>
                        </a:rPr>
                        <a:t>Web 3.0 technologies include blockchain, artificial intelligence, and decentralized protocols.</a:t>
                      </a:r>
                    </a:p>
                  </a:txBody>
                  <a:tcPr marL="71438" marR="71438" marT="100018" marB="100018" anchor="ctr"/>
                </a:tc>
                <a:extLst>
                  <a:ext uri="{0D108BD9-81ED-4DB2-BD59-A6C34878D82A}">
                    <a16:rowId xmlns:a16="http://schemas.microsoft.com/office/drawing/2014/main" val="10006"/>
                  </a:ext>
                </a:extLst>
              </a:tr>
              <a:tr h="1745189">
                <a:tc>
                  <a:txBody>
                    <a:bodyPr/>
                    <a:lstStyle/>
                    <a:p>
                      <a:pPr algn="ctr" fontAlgn="base"/>
                      <a:r>
                        <a:rPr lang="en-IN" sz="1300" b="0">
                          <a:effectLst/>
                        </a:rPr>
                        <a:t>17.</a:t>
                      </a:r>
                    </a:p>
                  </a:txBody>
                  <a:tcPr marL="71438" marR="71438" marT="100018" marB="100018" anchor="ctr"/>
                </a:tc>
                <a:tc>
                  <a:txBody>
                    <a:bodyPr/>
                    <a:lstStyle/>
                    <a:p>
                      <a:pPr algn="ctr" fontAlgn="base"/>
                      <a:r>
                        <a:rPr lang="en-US" sz="1400" b="1">
                          <a:effectLst/>
                        </a:rPr>
                        <a:t>Associated Technologies</a:t>
                      </a:r>
                      <a:endParaRPr lang="en-US" sz="1400" b="0">
                        <a:effectLst/>
                      </a:endParaRPr>
                    </a:p>
                    <a:p>
                      <a:pPr algn="ctr" fontAlgn="base">
                        <a:buFont typeface="Arial" panose="020B0604020202020204" pitchFamily="34" charset="0"/>
                        <a:buChar char="•"/>
                      </a:pPr>
                      <a:r>
                        <a:rPr lang="en-US" sz="1400" b="0">
                          <a:effectLst/>
                        </a:rPr>
                        <a:t>Web and File Servers</a:t>
                      </a:r>
                    </a:p>
                    <a:p>
                      <a:pPr algn="ctr" fontAlgn="base">
                        <a:buFont typeface="Arial" panose="020B0604020202020204" pitchFamily="34" charset="0"/>
                        <a:buChar char="•"/>
                      </a:pPr>
                      <a:r>
                        <a:rPr lang="en-US" sz="1400" b="0">
                          <a:effectLst/>
                        </a:rPr>
                        <a:t>Search Engines (including AltaVista and Yahoo!)</a:t>
                      </a:r>
                    </a:p>
                    <a:p>
                      <a:pPr algn="ctr" fontAlgn="base">
                        <a:buFont typeface="Arial" panose="020B0604020202020204" pitchFamily="34" charset="0"/>
                        <a:buChar char="•"/>
                      </a:pPr>
                      <a:r>
                        <a:rPr lang="en-US" sz="1400" b="0">
                          <a:effectLst/>
                        </a:rPr>
                        <a:t>E-mail accounts (Yahoo!, Hotmail)</a:t>
                      </a:r>
                    </a:p>
                    <a:p>
                      <a:pPr algn="ctr" fontAlgn="base">
                        <a:buFont typeface="Arial" panose="020B0604020202020204" pitchFamily="34" charset="0"/>
                        <a:buChar char="•"/>
                      </a:pPr>
                      <a:r>
                        <a:rPr lang="en-US" sz="1400" b="0">
                          <a:effectLst/>
                        </a:rPr>
                        <a:t>Peer-to-Peer File Sharing (Napster, BitTorrent) and others.</a:t>
                      </a:r>
                    </a:p>
                  </a:txBody>
                  <a:tcPr marL="71438" marR="71438" marT="100018" marB="100018" anchor="ctr"/>
                </a:tc>
                <a:tc>
                  <a:txBody>
                    <a:bodyPr/>
                    <a:lstStyle/>
                    <a:p>
                      <a:pPr algn="ctr" fontAlgn="base"/>
                      <a:r>
                        <a:rPr lang="en-US" sz="1400" b="1">
                          <a:effectLst/>
                        </a:rPr>
                        <a:t>Associated Technologies</a:t>
                      </a:r>
                      <a:endParaRPr lang="en-US" sz="1400" b="0">
                        <a:effectLst/>
                      </a:endParaRPr>
                    </a:p>
                    <a:p>
                      <a:pPr algn="ctr" fontAlgn="base">
                        <a:buFont typeface="Arial" panose="020B0604020202020204" pitchFamily="34" charset="0"/>
                        <a:buChar char="•"/>
                      </a:pPr>
                      <a:r>
                        <a:rPr lang="en-US" sz="1400" b="0">
                          <a:effectLst/>
                        </a:rPr>
                        <a:t>Frameworks for Ajax and JavaScript</a:t>
                      </a:r>
                    </a:p>
                    <a:p>
                      <a:pPr algn="ctr" fontAlgn="base">
                        <a:buFont typeface="Arial" panose="020B0604020202020204" pitchFamily="34" charset="0"/>
                        <a:buChar char="•"/>
                      </a:pPr>
                      <a:r>
                        <a:rPr lang="en-US" sz="1400" b="0">
                          <a:effectLst/>
                        </a:rPr>
                        <a:t>Microsoft.NET </a:t>
                      </a:r>
                    </a:p>
                    <a:p>
                      <a:pPr algn="ctr" fontAlgn="base">
                        <a:buFont typeface="Arial" panose="020B0604020202020204" pitchFamily="34" charset="0"/>
                        <a:buChar char="•"/>
                      </a:pPr>
                      <a:r>
                        <a:rPr lang="en-US" sz="1400" b="0">
                          <a:effectLst/>
                        </a:rPr>
                        <a:t>Blogs</a:t>
                      </a:r>
                    </a:p>
                    <a:p>
                      <a:pPr algn="ctr" fontAlgn="base">
                        <a:buFont typeface="Arial" panose="020B0604020202020204" pitchFamily="34" charset="0"/>
                        <a:buChar char="•"/>
                      </a:pPr>
                      <a:r>
                        <a:rPr lang="en-US" sz="1400" b="0">
                          <a:effectLst/>
                        </a:rPr>
                        <a:t>Wikis and others.</a:t>
                      </a:r>
                    </a:p>
                  </a:txBody>
                  <a:tcPr marL="71438" marR="71438" marT="100018" marB="100018" anchor="ctr"/>
                </a:tc>
                <a:tc>
                  <a:txBody>
                    <a:bodyPr/>
                    <a:lstStyle/>
                    <a:p>
                      <a:pPr algn="ctr" fontAlgn="base"/>
                      <a:r>
                        <a:rPr lang="en-US" sz="1400" b="1" dirty="0">
                          <a:effectLst/>
                        </a:rPr>
                        <a:t>Associated Technologies</a:t>
                      </a:r>
                      <a:endParaRPr lang="en-US" sz="1400" b="0" dirty="0">
                        <a:effectLst/>
                      </a:endParaRPr>
                    </a:p>
                    <a:p>
                      <a:pPr algn="ctr" fontAlgn="base">
                        <a:buFont typeface="Arial" panose="020B0604020202020204" pitchFamily="34" charset="0"/>
                        <a:buChar char="•"/>
                      </a:pPr>
                      <a:r>
                        <a:rPr lang="en-US" sz="1400" b="0" dirty="0">
                          <a:effectLst/>
                        </a:rPr>
                        <a:t>Searching Using Semantics</a:t>
                      </a:r>
                    </a:p>
                    <a:p>
                      <a:pPr algn="ctr" fontAlgn="base">
                        <a:buFont typeface="Arial" panose="020B0604020202020204" pitchFamily="34" charset="0"/>
                        <a:buChar char="•"/>
                      </a:pPr>
                      <a:r>
                        <a:rPr lang="en-US" sz="1400" b="0" dirty="0">
                          <a:effectLst/>
                        </a:rPr>
                        <a:t>Databases of Information</a:t>
                      </a:r>
                    </a:p>
                    <a:p>
                      <a:pPr algn="ctr" fontAlgn="base">
                        <a:buFont typeface="Arial" panose="020B0604020202020204" pitchFamily="34" charset="0"/>
                        <a:buChar char="•"/>
                      </a:pPr>
                      <a:r>
                        <a:rPr lang="en-US" sz="1400" b="0" dirty="0">
                          <a:effectLst/>
                        </a:rPr>
                        <a:t>Ontologies</a:t>
                      </a:r>
                    </a:p>
                    <a:p>
                      <a:pPr algn="ctr" fontAlgn="base">
                        <a:buFont typeface="Arial" panose="020B0604020202020204" pitchFamily="34" charset="0"/>
                        <a:buChar char="•"/>
                      </a:pPr>
                      <a:r>
                        <a:rPr lang="en-US" sz="1400" b="0" dirty="0">
                          <a:effectLst/>
                        </a:rPr>
                        <a:t>Intelligent Digital Personal Assistants and others.</a:t>
                      </a:r>
                    </a:p>
                  </a:txBody>
                  <a:tcPr marL="71438" marR="71438" marT="100018" marB="100018"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07088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val="0"/>
              </a:ext>
            </a:extLst>
          </a:blip>
          <a:srcRect t="6666" b="17778"/>
          <a:stretch/>
        </p:blipFill>
        <p:spPr bwMode="auto">
          <a:xfrm>
            <a:off x="-1" y="457200"/>
            <a:ext cx="9134477" cy="5181600"/>
          </a:xfrm>
          <a:prstGeom prst="rect">
            <a:avLst/>
          </a:prstGeom>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6D4F69F-5146-49E3-921C-42C19CDF0728}"/>
              </a:ext>
            </a:extLst>
          </p:cNvPr>
          <p:cNvSpPr>
            <a:spLocks noGrp="1"/>
          </p:cNvSpPr>
          <p:nvPr>
            <p:ph type="ftr" sz="quarter" idx="11"/>
          </p:nvPr>
        </p:nvSpPr>
        <p:spPr/>
        <p:txBody>
          <a:bodyPr/>
          <a:lstStyle/>
          <a:p>
            <a:r>
              <a:rPr lang="en-US"/>
              <a:t>CSE-367 Data Visualization</a:t>
            </a:r>
          </a:p>
        </p:txBody>
      </p:sp>
    </p:spTree>
    <p:extLst>
      <p:ext uri="{BB962C8B-B14F-4D97-AF65-F5344CB8AC3E}">
        <p14:creationId xmlns:p14="http://schemas.microsoft.com/office/powerpoint/2010/main" val="163911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3" name="Content Placeholder 2"/>
          <p:cNvSpPr>
            <a:spLocks noGrp="1"/>
          </p:cNvSpPr>
          <p:nvPr>
            <p:ph idx="1"/>
          </p:nvPr>
        </p:nvSpPr>
        <p:spPr/>
        <p:txBody>
          <a:bodyPr/>
          <a:lstStyle/>
          <a:p>
            <a:r>
              <a:rPr lang="en-US" dirty="0"/>
              <a:t>The </a:t>
            </a:r>
            <a:r>
              <a:rPr lang="en-US" b="1" dirty="0"/>
              <a:t>&lt;</a:t>
            </a:r>
            <a:r>
              <a:rPr lang="en-US" b="1" dirty="0" err="1"/>
              <a:t>nav</a:t>
            </a:r>
            <a:r>
              <a:rPr lang="en-US" b="1" dirty="0"/>
              <a:t>&gt; </a:t>
            </a:r>
            <a:r>
              <a:rPr lang="en-US" dirty="0"/>
              <a:t>element represents a section of a page that contains links to other pages or to other parts within the same page. </a:t>
            </a:r>
          </a:p>
          <a:p>
            <a:r>
              <a:rPr lang="en-US" dirty="0"/>
              <a:t>Like the other new HTML5 semantic elements, the browser does not apply any special presentation to the &lt;</a:t>
            </a:r>
            <a:r>
              <a:rPr lang="en-US" dirty="0" err="1"/>
              <a:t>nav</a:t>
            </a:r>
            <a:r>
              <a:rPr lang="en-US" dirty="0"/>
              <a:t>&gt; element.</a:t>
            </a:r>
          </a:p>
          <a:p>
            <a:r>
              <a:rPr lang="en-US" dirty="0"/>
              <a:t>The &lt;</a:t>
            </a:r>
            <a:r>
              <a:rPr lang="en-US" dirty="0" err="1"/>
              <a:t>nav</a:t>
            </a:r>
            <a:r>
              <a:rPr lang="en-US" dirty="0"/>
              <a:t>&gt; element was intended to be used for major navigation blocks, presumably the global and secondary navigation systems.</a:t>
            </a:r>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
        <p:nvSpPr>
          <p:cNvPr id="8" name="Content Placeholder 6"/>
          <p:cNvSpPr>
            <a:spLocks noGrp="1"/>
          </p:cNvSpPr>
          <p:nvPr>
            <p:ph sz="quarter" idx="13"/>
          </p:nvPr>
        </p:nvSpPr>
        <p:spPr>
          <a:xfrm>
            <a:off x="914400" y="1219200"/>
            <a:ext cx="6400800" cy="304800"/>
          </a:xfrm>
        </p:spPr>
        <p:txBody>
          <a:bodyPr>
            <a:normAutofit lnSpcReduction="10000"/>
          </a:bodyPr>
          <a:lstStyle/>
          <a:p>
            <a:endParaRPr lang="en-US" dirty="0"/>
          </a:p>
        </p:txBody>
      </p:sp>
    </p:spTree>
    <p:extLst>
      <p:ext uri="{BB962C8B-B14F-4D97-AF65-F5344CB8AC3E}">
        <p14:creationId xmlns:p14="http://schemas.microsoft.com/office/powerpoint/2010/main" val="621384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521F96F3AB4447BF70CD291954DCCD" ma:contentTypeVersion="4" ma:contentTypeDescription="Create a new document." ma:contentTypeScope="" ma:versionID="57b393154cb48289f8d26b82b4885a54">
  <xsd:schema xmlns:xsd="http://www.w3.org/2001/XMLSchema" xmlns:xs="http://www.w3.org/2001/XMLSchema" xmlns:p="http://schemas.microsoft.com/office/2006/metadata/properties" xmlns:ns2="00af665b-9cc2-4010-a7f6-c2696d1560f6" targetNamespace="http://schemas.microsoft.com/office/2006/metadata/properties" ma:root="true" ma:fieldsID="46ffc877a76ae8334cca70d212d89bc9" ns2:_="">
    <xsd:import namespace="00af665b-9cc2-4010-a7f6-c2696d1560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af665b-9cc2-4010-a7f6-c2696d156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F377BA-E110-4551-BA4B-72AF0F8173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af665b-9cc2-4010-a7f6-c2696d1560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FDA373-D5CF-4F0F-A826-9892AA050C92}">
  <ds:schemaRefs>
    <ds:schemaRef ds:uri="http://schemas.microsoft.com/sharepoint/v3/contenttype/forms"/>
  </ds:schemaRefs>
</ds:datastoreItem>
</file>

<file path=customXml/itemProps3.xml><?xml version="1.0" encoding="utf-8"?>
<ds:datastoreItem xmlns:ds="http://schemas.openxmlformats.org/officeDocument/2006/customXml" ds:itemID="{15DFE7C8-44AE-4CA0-BC1C-D7A115A2224E}">
  <ds:schemaRefs>
    <ds:schemaRef ds:uri="http://purl.org/dc/term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00af665b-9cc2-4010-a7f6-c2696d1560f6"/>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6561</TotalTime>
  <Words>3374</Words>
  <Application>Microsoft Office PowerPoint</Application>
  <PresentationFormat>On-screen Show (4:3)</PresentationFormat>
  <Paragraphs>531</Paragraphs>
  <Slides>86</Slides>
  <Notes>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86</vt:i4>
      </vt:variant>
    </vt:vector>
  </HeadingPairs>
  <TitlesOfParts>
    <vt:vector size="102" baseType="lpstr">
      <vt:lpstr>Arial</vt:lpstr>
      <vt:lpstr>Arial Unicode MS</vt:lpstr>
      <vt:lpstr>Bookman Old Style</vt:lpstr>
      <vt:lpstr>Calibri</vt:lpstr>
      <vt:lpstr>Cambria</vt:lpstr>
      <vt:lpstr>Consolas</vt:lpstr>
      <vt:lpstr>Constantia</vt:lpstr>
      <vt:lpstr>Corbel</vt:lpstr>
      <vt:lpstr>Rockwell</vt:lpstr>
      <vt:lpstr>Times</vt:lpstr>
      <vt:lpstr>Times New Roman</vt:lpstr>
      <vt:lpstr>urw-din</vt:lpstr>
      <vt:lpstr>Wingdings</vt:lpstr>
      <vt:lpstr>Thiru_Regular</vt:lpstr>
      <vt:lpstr>1_Custom Design</vt:lpstr>
      <vt:lpstr>Custom Design</vt:lpstr>
      <vt:lpstr>PowerPoint Presentation</vt:lpstr>
      <vt:lpstr>Module I - Syllabus </vt:lpstr>
      <vt:lpstr>HTML SEMANTIC ELEMENTS</vt:lpstr>
      <vt:lpstr>HTML5 Semantic Elements</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PowerPoint Presentation</vt:lpstr>
      <vt:lpstr>PowerPoint Presentation</vt:lpstr>
      <vt:lpstr>Figure and Figure Captions</vt:lpstr>
      <vt:lpstr>Figure and Figure Captions</vt:lpstr>
      <vt:lpstr>Aside</vt:lpstr>
      <vt:lpstr>PowerPoint Presentation</vt:lpstr>
      <vt:lpstr>Event Attributes </vt:lpstr>
      <vt:lpstr>PowerPoint Presentation</vt:lpstr>
      <vt:lpstr>PowerPoint Presentation</vt:lpstr>
      <vt:lpstr>   HTML Canvas </vt:lpstr>
      <vt:lpstr>HTML Canvas (contd..)</vt:lpstr>
      <vt:lpstr>PowerPoint Presentation</vt:lpstr>
      <vt:lpstr>WebSockets</vt:lpstr>
      <vt:lpstr>WebSockets</vt:lpstr>
      <vt:lpstr>PowerPoint Presentation</vt:lpstr>
      <vt:lpstr>    The translate() Method </vt:lpstr>
      <vt:lpstr>CSS Gradients</vt:lpstr>
      <vt:lpstr>CSS Linear Gradients</vt:lpstr>
      <vt:lpstr>Direction - Top to Bottom (this is default)</vt:lpstr>
      <vt:lpstr>WEB 2.0</vt:lpstr>
      <vt:lpstr>Web Storage</vt:lpstr>
      <vt:lpstr>HTML colors</vt:lpstr>
      <vt:lpstr>INDEX</vt:lpstr>
      <vt:lpstr>PowerPoint Presentation</vt:lpstr>
      <vt:lpstr>Color Values</vt:lpstr>
      <vt:lpstr>PowerPoint Presentation</vt:lpstr>
      <vt:lpstr>Evolution of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2.0 Technologies</vt:lpstr>
      <vt:lpstr>Existing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Surveillance System</vt:lpstr>
      <vt:lpstr>PowerPoint Presentation</vt:lpstr>
      <vt:lpstr>FLICKR</vt:lpstr>
      <vt:lpstr>PowerPoint Presentation</vt:lpstr>
      <vt:lpstr>Skype for Chat</vt:lpstr>
      <vt:lpstr>YOU TUBE</vt:lpstr>
      <vt:lpstr>AMAZON</vt:lpstr>
      <vt:lpstr>Difference Between Web 1.0, Web 2.0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Admin</cp:lastModifiedBy>
  <cp:revision>351</cp:revision>
  <dcterms:created xsi:type="dcterms:W3CDTF">2006-08-16T00:00:00Z</dcterms:created>
  <dcterms:modified xsi:type="dcterms:W3CDTF">2023-02-22T15:50:44Z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0x01010093521F96F3AB4447BF70CD291954DCCD</vt:lpwstr>
  </property>
</Properties>
</file>